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4"/>
    <p:sldMasterId id="2147484620" r:id="rId5"/>
    <p:sldMasterId id="2147484646" r:id="rId6"/>
    <p:sldMasterId id="2147484694" r:id="rId7"/>
    <p:sldMasterId id="2147484729" r:id="rId8"/>
    <p:sldMasterId id="2147484802" r:id="rId9"/>
  </p:sldMasterIdLst>
  <p:notesMasterIdLst>
    <p:notesMasterId r:id="rId40"/>
  </p:notesMasterIdLst>
  <p:handoutMasterIdLst>
    <p:handoutMasterId r:id="rId41"/>
  </p:handoutMasterIdLst>
  <p:sldIdLst>
    <p:sldId id="796" r:id="rId10"/>
    <p:sldId id="739" r:id="rId11"/>
    <p:sldId id="2264" r:id="rId12"/>
    <p:sldId id="2272" r:id="rId13"/>
    <p:sldId id="2256" r:id="rId14"/>
    <p:sldId id="1693" r:id="rId15"/>
    <p:sldId id="1694" r:id="rId16"/>
    <p:sldId id="2268" r:id="rId17"/>
    <p:sldId id="2257" r:id="rId18"/>
    <p:sldId id="2260" r:id="rId19"/>
    <p:sldId id="1695" r:id="rId20"/>
    <p:sldId id="1696" r:id="rId21"/>
    <p:sldId id="1697" r:id="rId22"/>
    <p:sldId id="1698" r:id="rId23"/>
    <p:sldId id="1699" r:id="rId24"/>
    <p:sldId id="1700" r:id="rId25"/>
    <p:sldId id="1701" r:id="rId26"/>
    <p:sldId id="1848" r:id="rId27"/>
    <p:sldId id="1891" r:id="rId28"/>
    <p:sldId id="1892" r:id="rId29"/>
    <p:sldId id="1893" r:id="rId30"/>
    <p:sldId id="1894" r:id="rId31"/>
    <p:sldId id="1895" r:id="rId32"/>
    <p:sldId id="2261" r:id="rId33"/>
    <p:sldId id="2271" r:id="rId34"/>
    <p:sldId id="2269" r:id="rId35"/>
    <p:sldId id="2265" r:id="rId36"/>
    <p:sldId id="2259" r:id="rId37"/>
    <p:sldId id="1924" r:id="rId38"/>
    <p:sldId id="1688" r:id="rId39"/>
  </p:sldIdLst>
  <p:sldSz cx="12436475" cy="6994525"/>
  <p:notesSz cx="6781800" cy="9067800"/>
  <p:custDataLst>
    <p:tags r:id="rId42"/>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AAD" id="{115C21F9-EF5E-4B43-8EBD-552E5B158BEF}">
          <p14:sldIdLst>
            <p14:sldId id="796"/>
            <p14:sldId id="739"/>
          </p14:sldIdLst>
        </p14:section>
        <p14:section name="1. Azure AD Application Model Introduction" id="{867AE249-A65E-4C89-9F6D-66F1A7AD50A7}">
          <p14:sldIdLst>
            <p14:sldId id="2264"/>
            <p14:sldId id="2272"/>
            <p14:sldId id="2256"/>
          </p14:sldIdLst>
        </p14:section>
        <p14:section name="2. Azure AD Application Model Concepts" id="{FCD19267-55C3-4BDA-B49A-408C3A26118D}">
          <p14:sldIdLst>
            <p14:sldId id="1693"/>
            <p14:sldId id="1694"/>
            <p14:sldId id="2268"/>
            <p14:sldId id="2257"/>
            <p14:sldId id="2260"/>
            <p14:sldId id="1695"/>
          </p14:sldIdLst>
        </p14:section>
        <p14:section name="3. Existing Consent Flows" id="{417FA87D-50DD-4C36-96FD-F5A8F17E23A3}">
          <p14:sldIdLst>
            <p14:sldId id="1696"/>
            <p14:sldId id="1697"/>
            <p14:sldId id="1698"/>
            <p14:sldId id="1699"/>
            <p14:sldId id="1700"/>
            <p14:sldId id="1701"/>
          </p14:sldIdLst>
        </p14:section>
        <p14:section name="4. Supported Application Authentication scenarios" id="{97DF0107-CAC9-4745-B992-53BF2E6A1AFB}">
          <p14:sldIdLst>
            <p14:sldId id="1848"/>
            <p14:sldId id="1891"/>
            <p14:sldId id="1892"/>
            <p14:sldId id="1893"/>
            <p14:sldId id="1894"/>
            <p14:sldId id="1895"/>
          </p14:sldIdLst>
        </p14:section>
        <p14:section name="5. Core Azure AD objects related to Apps" id="{0916DAC1-25EA-42A4-8CF4-0542BAF271E8}">
          <p14:sldIdLst>
            <p14:sldId id="2261"/>
            <p14:sldId id="2271"/>
            <p14:sldId id="2269"/>
            <p14:sldId id="2265"/>
          </p14:sldIdLst>
        </p14:section>
        <p14:section name="6. Best Practices" id="{C41B7108-354E-4C61-8BF4-A0710FDCF27D}">
          <p14:sldIdLst>
            <p14:sldId id="2259"/>
            <p14:sldId id="1924"/>
          </p14:sldIdLst>
        </p14:section>
        <p14:section name="End" id="{52A76F72-094A-4388-8D8C-3BF904671CF2}">
          <p14:sldIdLst>
            <p14:sldId id="16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179D7"/>
    <a:srgbClr val="505050"/>
    <a:srgbClr val="002050"/>
    <a:srgbClr val="092D91"/>
    <a:srgbClr val="F64848"/>
    <a:srgbClr val="BFBFBF"/>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56566-4BAF-4880-896D-B37E837B21C8}" v="86" dt="2018-06-06T09:26:47.556"/>
    <p1510:client id="{2EC66B32-465D-4603-BDFE-ED7F1A29B0FF}" v="711" dt="2018-06-06T09:44:34.172"/>
    <p1510:client id="{3609725B-1E7F-40E6-AF29-0934BBF668BC}" v="106" dt="2018-06-06T14:42:33.018"/>
    <p1510:client id="{E4A3F2FB-7B8C-42D8-868A-BAD7FAF610E6}" v="89" dt="2018-06-06T13:18:5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3" autoAdjust="0"/>
    <p:restoredTop sz="81127" autoAdjust="0"/>
  </p:normalViewPr>
  <p:slideViewPr>
    <p:cSldViewPr snapToObjects="1" showGuides="1">
      <p:cViewPr varScale="1">
        <p:scale>
          <a:sx n="97" d="100"/>
          <a:sy n="97" d="100"/>
        </p:scale>
        <p:origin x="84"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application-object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msdn.microsoft.com/en-us/Library/Azure/Ad/Graph/api/entity-and-complex-type-referenc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active-directory/active-directory-managing-access-to-apps" TargetMode="External"/><Relationship Id="rId3" Type="http://schemas.openxmlformats.org/officeDocument/2006/relationships/hyperlink" Target="https://docs.microsoft.com/en-us/azure/active-directory/application-access-unexpected-application" TargetMode="External"/><Relationship Id="rId7" Type="http://schemas.openxmlformats.org/officeDocument/2006/relationships/hyperlink" Target="https://docs.microsoft.com/en-us/azure/active-directory/develop/active-directory-application-object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active-directory/active-directory-application-dev-development-content-map" TargetMode="External"/><Relationship Id="rId5" Type="http://schemas.openxmlformats.org/officeDocument/2006/relationships/hyperlink" Target="https://docs.microsoft.com/en-us/azure/active-directory/develop/active-directory-integrating-applications#overview-of-the-consent-framework" TargetMode="External"/><Relationship Id="rId4" Type="http://schemas.openxmlformats.org/officeDocument/2006/relationships/hyperlink" Target="https://docs.microsoft.com/en-us/azure/active-directory/active-directory-apps-permissions-consen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ctive-directory/active-directory-apps-permissions-conse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gb/azure/active-directory/develop/active-directory-authentication-scenarios#web-browser-to-web-applic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36983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https://docs.microsoft.com/en-gb/azure/active-directory/develop/active-directory-authentication-scenarios#daemon-or-server-application-to-web-api</a:t>
            </a:r>
          </a:p>
          <a:p>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rPr>
              <a:t>Description of protocol flow</a:t>
            </a:r>
          </a:p>
          <a:p>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rPr>
              <a:t>Application identity with OAuth 2.0 client credentials grant</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First, the server application needs to authenticate with Azure AD as itself, without any human interaction such as an interactive sign-on dialog. It makes a request to Azure AD’s token endpoint, providing the credential, Application ID, and application ID URI.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Azure AD authenticates the application and returns a JWT access token that is used to call the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web application uses the returned JWT access token to add the JWT string with a “Bearer” designation in the Authorization header of the request to the web API. The web API then validates the JWT token, and if validation is successful, returns the desired resource.</a:t>
            </a:r>
          </a:p>
          <a:p>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rPr>
              <a:t>Delegated user identity with OAuth 2.0 On-Behalf-Of Draft Specification</a:t>
            </a:r>
          </a:p>
          <a:p>
            <a:r>
              <a:rPr lang="en-US" sz="1400" b="0" i="0" u="none" strike="noStrike" kern="1200" dirty="0">
                <a:solidFill>
                  <a:schemeClr val="tx1"/>
                </a:solidFill>
                <a:effectLst/>
                <a:latin typeface="Arial"/>
                <a:ea typeface="+mn-ea"/>
                <a:cs typeface="Arial" charset="0"/>
                <a:sym typeface="Arial"/>
              </a:rPr>
              <a:t>The flow discussed below assumes that a user has been authenticated on another application (such as a native application), and their user identity has been used to acquire an access token to the first-tier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native application sends the access token to the first-tier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first-tier web API sends a request to Azure AD’s token endpoint, providing its Application ID and credentials, as well as the user’s access token. In addition, the request is sent with an </a:t>
            </a:r>
            <a:r>
              <a:rPr lang="en-US" sz="1400" b="0" i="0" u="none" strike="noStrike" kern="1200" dirty="0" err="1">
                <a:solidFill>
                  <a:schemeClr val="tx1"/>
                </a:solidFill>
                <a:effectLst/>
                <a:latin typeface="Arial"/>
                <a:ea typeface="+mn-ea"/>
                <a:cs typeface="Arial" charset="0"/>
                <a:sym typeface="Arial"/>
              </a:rPr>
              <a:t>on_behalf_of</a:t>
            </a:r>
            <a:r>
              <a:rPr lang="en-US" sz="1400" b="0" i="0" u="none" strike="noStrike" kern="1200" dirty="0">
                <a:solidFill>
                  <a:schemeClr val="tx1"/>
                </a:solidFill>
                <a:effectLst/>
                <a:latin typeface="Arial"/>
                <a:ea typeface="+mn-ea"/>
                <a:cs typeface="Arial" charset="0"/>
                <a:sym typeface="Arial"/>
              </a:rPr>
              <a:t> parameter that indicates the web API is requesting new tokens to call a downstream web API on behalf of the original user.</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Azure AD verifies that the first-tier web API has permissions to access the second-tier web API and validates the request, returning a JWT access token and a JWT refresh token to the first-tier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first-tier web API then calls the second-tier web API by appending the token string in the Authorization header in the request. The first-tier web API can continue to call the second-tier web API as long as the access token and refresh tokens are valid.</a:t>
            </a:r>
          </a:p>
        </p:txBody>
      </p:sp>
      <p:sp>
        <p:nvSpPr>
          <p:cNvPr id="4" name="Slide Number Placeholder 3"/>
          <p:cNvSpPr>
            <a:spLocks noGrp="1"/>
          </p:cNvSpPr>
          <p:nvPr>
            <p:ph type="sldNum" sz="quarter" idx="10"/>
          </p:nvPr>
        </p:nvSpPr>
        <p:spPr/>
        <p:txBody>
          <a:bodyPr/>
          <a:lstStyle/>
          <a:p>
            <a:fld id="{5CA7C1A6-3F6E-4A0C-A01A-2F04D27288E6}" type="slidenum">
              <a:rPr lang="en-GB" smtClean="0"/>
              <a:pPr/>
              <a:t>22</a:t>
            </a:fld>
            <a:endParaRPr lang="en-GB" dirty="0"/>
          </a:p>
        </p:txBody>
      </p:sp>
    </p:spTree>
    <p:extLst>
      <p:ext uri="{BB962C8B-B14F-4D97-AF65-F5344CB8AC3E}">
        <p14:creationId xmlns:p14="http://schemas.microsoft.com/office/powerpoint/2010/main" val="126147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0" i="0" u="none" strike="noStrike" kern="1200" dirty="0">
                <a:solidFill>
                  <a:schemeClr val="tx1"/>
                </a:solidFill>
                <a:effectLst/>
                <a:latin typeface="Arial"/>
                <a:ea typeface="+mn-ea"/>
                <a:cs typeface="Arial" charset="0"/>
                <a:sym typeface="Arial"/>
              </a:rPr>
              <a:t>This article gives a good overview of the Application and Service principal objects that are core to our app model: </a:t>
            </a:r>
            <a:r>
              <a:rPr lang="en-US" sz="1400" b="0" i="0" u="none" strike="noStrike" kern="1200" dirty="0">
                <a:solidFill>
                  <a:schemeClr val="tx1"/>
                </a:solidFill>
                <a:effectLst/>
                <a:latin typeface="Arial"/>
                <a:ea typeface="+mn-ea"/>
                <a:cs typeface="Arial" charset="0"/>
                <a:sym typeface="Arial"/>
                <a:hlinkClick r:id="rId3"/>
              </a:rPr>
              <a:t>https://docs.microsoft.com/en-us/azure/active-directory/develop/active-directory-application-objects</a:t>
            </a:r>
            <a:endParaRPr lang="en-US" sz="1400" b="0" i="0" u="none" strike="noStrike" kern="1200" dirty="0">
              <a:solidFill>
                <a:schemeClr val="tx1"/>
              </a:solidFill>
              <a:effectLst/>
              <a:latin typeface="Arial"/>
              <a:ea typeface="+mn-ea"/>
              <a:cs typeface="Arial" charset="0"/>
              <a:sym typeface="Arial"/>
            </a:endParaRPr>
          </a:p>
          <a:p>
            <a:endParaRPr lang="fr-FR" dirty="0"/>
          </a:p>
          <a:p>
            <a:r>
              <a:rPr lang="fr-FR" sz="1400" b="1" kern="1200" dirty="0" err="1">
                <a:solidFill>
                  <a:schemeClr val="tx1"/>
                </a:solidFill>
                <a:effectLst/>
                <a:latin typeface="Arial"/>
                <a:ea typeface="+mn-ea"/>
                <a:cs typeface="Arial" charset="0"/>
                <a:sym typeface="Arial"/>
              </a:rPr>
              <a:t>Where</a:t>
            </a:r>
            <a:r>
              <a:rPr lang="fr-FR" sz="1400" b="1" kern="1200" dirty="0">
                <a:solidFill>
                  <a:schemeClr val="tx1"/>
                </a:solidFill>
                <a:effectLst/>
                <a:latin typeface="Arial"/>
                <a:ea typeface="+mn-ea"/>
                <a:cs typeface="Arial" charset="0"/>
                <a:sym typeface="Arial"/>
              </a:rPr>
              <a:t> can I </a:t>
            </a:r>
            <a:r>
              <a:rPr lang="fr-FR" sz="1400" b="1" kern="1200" dirty="0" err="1">
                <a:solidFill>
                  <a:schemeClr val="tx1"/>
                </a:solidFill>
                <a:effectLst/>
                <a:latin typeface="Arial"/>
                <a:ea typeface="+mn-ea"/>
                <a:cs typeface="Arial" charset="0"/>
                <a:sym typeface="Arial"/>
              </a:rPr>
              <a:t>find</a:t>
            </a:r>
            <a:r>
              <a:rPr lang="fr-FR" sz="1400" b="1" kern="1200" dirty="0">
                <a:solidFill>
                  <a:schemeClr val="tx1"/>
                </a:solidFill>
                <a:effectLst/>
                <a:latin typeface="Arial"/>
                <a:ea typeface="+mn-ea"/>
                <a:cs typeface="Arial" charset="0"/>
                <a:sym typeface="Arial"/>
              </a:rPr>
              <a:t> all the </a:t>
            </a:r>
            <a:r>
              <a:rPr lang="fr-FR" sz="1400" b="1" kern="1200" dirty="0" err="1">
                <a:solidFill>
                  <a:schemeClr val="tx1"/>
                </a:solidFill>
                <a:effectLst/>
                <a:latin typeface="Arial"/>
                <a:ea typeface="+mn-ea"/>
                <a:cs typeface="Arial" charset="0"/>
                <a:sym typeface="Arial"/>
              </a:rPr>
              <a:t>properties</a:t>
            </a:r>
            <a:r>
              <a:rPr lang="fr-FR" sz="1400" b="1" kern="1200" dirty="0">
                <a:solidFill>
                  <a:schemeClr val="tx1"/>
                </a:solidFill>
                <a:effectLst/>
                <a:latin typeface="Arial"/>
                <a:ea typeface="+mn-ea"/>
                <a:cs typeface="Arial" charset="0"/>
                <a:sym typeface="Arial"/>
              </a:rPr>
              <a:t> on the application/</a:t>
            </a:r>
            <a:r>
              <a:rPr lang="fr-FR" sz="1400" b="1" kern="1200" dirty="0" err="1">
                <a:solidFill>
                  <a:schemeClr val="tx1"/>
                </a:solidFill>
                <a:effectLst/>
                <a:latin typeface="Arial"/>
                <a:ea typeface="+mn-ea"/>
                <a:cs typeface="Arial" charset="0"/>
                <a:sym typeface="Arial"/>
              </a:rPr>
              <a:t>servicePrincipal</a:t>
            </a:r>
            <a:r>
              <a:rPr lang="fr-FR" sz="1400" b="1" kern="1200" dirty="0">
                <a:solidFill>
                  <a:schemeClr val="tx1"/>
                </a:solidFill>
                <a:effectLst/>
                <a:latin typeface="Arial"/>
                <a:ea typeface="+mn-ea"/>
                <a:cs typeface="Arial" charset="0"/>
                <a:sym typeface="Arial"/>
              </a:rPr>
              <a:t> </a:t>
            </a:r>
            <a:r>
              <a:rPr lang="fr-FR" sz="1400" b="1" kern="1200" dirty="0" err="1">
                <a:solidFill>
                  <a:schemeClr val="tx1"/>
                </a:solidFill>
                <a:effectLst/>
                <a:latin typeface="Arial"/>
                <a:ea typeface="+mn-ea"/>
                <a:cs typeface="Arial" charset="0"/>
                <a:sym typeface="Arial"/>
              </a:rPr>
              <a:t>objects</a:t>
            </a:r>
            <a:r>
              <a:rPr lang="fr-FR" sz="1400" b="1" kern="1200" dirty="0">
                <a:solidFill>
                  <a:schemeClr val="tx1"/>
                </a:solidFill>
                <a:effectLst/>
                <a:latin typeface="Arial"/>
                <a:ea typeface="+mn-ea"/>
                <a:cs typeface="Arial" charset="0"/>
                <a:sym typeface="Arial"/>
              </a:rPr>
              <a:t> </a:t>
            </a:r>
            <a:r>
              <a:rPr lang="fr-FR" sz="1400" kern="1200" dirty="0">
                <a:solidFill>
                  <a:schemeClr val="tx1"/>
                </a:solidFill>
                <a:effectLst/>
                <a:latin typeface="Arial"/>
                <a:ea typeface="+mn-ea"/>
                <a:cs typeface="Arial" charset="0"/>
                <a:sym typeface="Arial"/>
              </a:rPr>
              <a:t>?</a:t>
            </a:r>
          </a:p>
          <a:p>
            <a:pPr rtl="0" fontAlgn="ctr"/>
            <a:r>
              <a:rPr lang="fr-FR" sz="1400" kern="1200" dirty="0" err="1">
                <a:solidFill>
                  <a:schemeClr val="tx1"/>
                </a:solidFill>
                <a:effectLst/>
                <a:latin typeface="Arial"/>
                <a:ea typeface="+mn-ea"/>
                <a:cs typeface="Arial" charset="0"/>
                <a:sym typeface="Arial"/>
              </a:rPr>
              <a:t>through</a:t>
            </a:r>
            <a:r>
              <a:rPr lang="fr-FR" sz="1400" kern="1200" dirty="0">
                <a:solidFill>
                  <a:schemeClr val="tx1"/>
                </a:solidFill>
                <a:effectLst/>
                <a:latin typeface="Arial"/>
                <a:ea typeface="+mn-ea"/>
                <a:cs typeface="Arial" charset="0"/>
                <a:sym typeface="Arial"/>
              </a:rPr>
              <a:t> the public documentation: </a:t>
            </a:r>
            <a:r>
              <a:rPr lang="fr-FR" sz="1400" kern="1200" dirty="0">
                <a:solidFill>
                  <a:schemeClr val="tx1"/>
                </a:solidFill>
                <a:effectLst/>
                <a:latin typeface="Arial"/>
                <a:ea typeface="+mn-ea"/>
                <a:cs typeface="Arial" charset="0"/>
                <a:sym typeface="Arial"/>
                <a:hlinkClick r:id="rId4"/>
              </a:rPr>
              <a:t>https://msdn.microsoft.com/en-us/Library/Azure/Ad/Graph/api/entity-and-complex-type-reference</a:t>
            </a:r>
            <a:endParaRPr lang="fr-FR" sz="1400" kern="1200" dirty="0">
              <a:solidFill>
                <a:schemeClr val="tx1"/>
              </a:solidFill>
              <a:effectLst/>
              <a:latin typeface="Arial"/>
              <a:ea typeface="+mn-ea"/>
              <a:cs typeface="Arial" charset="0"/>
              <a:sym typeface="Arial"/>
            </a:endParaRPr>
          </a:p>
          <a:p>
            <a:endParaRPr lang="fr-FR" dirty="0"/>
          </a:p>
          <a:p>
            <a:endParaRPr lang="fr-FR" dirty="0"/>
          </a:p>
          <a:p>
            <a:pPr fontAlgn="base"/>
            <a:r>
              <a:rPr lang="en-US" b="1" dirty="0"/>
              <a:t>What is the difference between service principal and an application?</a:t>
            </a:r>
            <a:r>
              <a:rPr lang="en-US" dirty="0"/>
              <a:t> </a:t>
            </a:r>
          </a:p>
          <a:p>
            <a:pPr fontAlgn="base"/>
            <a:r>
              <a:rPr lang="en-US" dirty="0"/>
              <a:t>Application entity contains the configuration of the software / service that can be used to call cloud </a:t>
            </a:r>
            <a:r>
              <a:rPr lang="en-US" dirty="0" err="1"/>
              <a:t>apis</a:t>
            </a:r>
            <a:r>
              <a:rPr lang="en-US" dirty="0"/>
              <a:t>. Service principal represents the acquisition of the application in a customer tenant (the consent) along with the granted permissions.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dirty="0"/>
          </a:p>
        </p:txBody>
      </p:sp>
    </p:spTree>
    <p:extLst>
      <p:ext uri="{BB962C8B-B14F-4D97-AF65-F5344CB8AC3E}">
        <p14:creationId xmlns:p14="http://schemas.microsoft.com/office/powerpoint/2010/main" val="374410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90000"/>
              </a:lnSpc>
              <a:spcAft>
                <a:spcPts val="600"/>
              </a:spcAft>
              <a:buFont typeface="Wingdings" panose="05000000000000000000" pitchFamily="2" charset="2"/>
              <a:buNone/>
            </a:pPr>
            <a:r>
              <a:rPr lang="en-US" sz="1400" dirty="0">
                <a:gradFill>
                  <a:gsLst>
                    <a:gs pos="2917">
                      <a:schemeClr val="tx1"/>
                    </a:gs>
                    <a:gs pos="30000">
                      <a:schemeClr val="tx1"/>
                    </a:gs>
                  </a:gsLst>
                  <a:lin ang="5400000" scaled="0"/>
                </a:gradFill>
              </a:rPr>
              <a:t>Recall SP means “</a:t>
            </a:r>
            <a:r>
              <a:rPr lang="en-US" sz="1400" b="1" dirty="0">
                <a:gradFill>
                  <a:gsLst>
                    <a:gs pos="2917">
                      <a:schemeClr val="tx1"/>
                    </a:gs>
                    <a:gs pos="30000">
                      <a:schemeClr val="tx1"/>
                    </a:gs>
                  </a:gsLst>
                  <a:lin ang="5400000" scaled="0"/>
                </a:gradFill>
              </a:rPr>
              <a:t>S</a:t>
            </a:r>
            <a:r>
              <a:rPr lang="en-US" sz="1400" dirty="0">
                <a:gradFill>
                  <a:gsLst>
                    <a:gs pos="2917">
                      <a:schemeClr val="tx1"/>
                    </a:gs>
                    <a:gs pos="30000">
                      <a:schemeClr val="tx1"/>
                    </a:gs>
                  </a:gsLst>
                  <a:lin ang="5400000" scaled="0"/>
                </a:gradFill>
              </a:rPr>
              <a:t>ervice </a:t>
            </a:r>
            <a:r>
              <a:rPr lang="en-US" sz="1400" b="1" dirty="0">
                <a:gradFill>
                  <a:gsLst>
                    <a:gs pos="2917">
                      <a:schemeClr val="tx1"/>
                    </a:gs>
                    <a:gs pos="30000">
                      <a:schemeClr val="tx1"/>
                    </a:gs>
                  </a:gsLst>
                  <a:lin ang="5400000" scaled="0"/>
                </a:gradFill>
              </a:rPr>
              <a:t>P</a:t>
            </a:r>
            <a:r>
              <a:rPr lang="en-US" sz="1400" b="0" dirty="0">
                <a:gradFill>
                  <a:gsLst>
                    <a:gs pos="2917">
                      <a:schemeClr val="tx1"/>
                    </a:gs>
                    <a:gs pos="30000">
                      <a:schemeClr val="tx1"/>
                    </a:gs>
                  </a:gsLst>
                  <a:lin ang="5400000" scaled="0"/>
                </a:gradFill>
              </a:rPr>
              <a:t>rincipal</a:t>
            </a:r>
            <a:r>
              <a:rPr lang="en-US" sz="1400" dirty="0">
                <a:gradFill>
                  <a:gsLst>
                    <a:gs pos="2917">
                      <a:schemeClr val="tx1"/>
                    </a:gs>
                    <a:gs pos="30000">
                      <a:schemeClr val="tx1"/>
                    </a:gs>
                  </a:gsLst>
                  <a:lin ang="5400000" scaled="0"/>
                </a:gradFill>
              </a:rPr>
              <a:t>” objects</a:t>
            </a:r>
          </a:p>
          <a:p>
            <a:pPr marL="0" indent="0" algn="l">
              <a:lnSpc>
                <a:spcPct val="90000"/>
              </a:lnSpc>
              <a:spcAft>
                <a:spcPts val="600"/>
              </a:spcAft>
              <a:buFont typeface="Wingdings" panose="05000000000000000000" pitchFamily="2" charset="2"/>
              <a:buNone/>
            </a:pPr>
            <a:endParaRPr lang="en-US" sz="1400" dirty="0">
              <a:gradFill>
                <a:gsLst>
                  <a:gs pos="2917">
                    <a:schemeClr val="tx1"/>
                  </a:gs>
                  <a:gs pos="30000">
                    <a:schemeClr val="tx1"/>
                  </a:gs>
                </a:gsLst>
                <a:lin ang="5400000" scaled="0"/>
              </a:gradFill>
            </a:endParaRPr>
          </a:p>
          <a:p>
            <a:pPr marL="285750"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Gallery Application</a:t>
            </a:r>
            <a:endParaRPr lang="en-US" sz="1100" dirty="0">
              <a:gradFill>
                <a:gsLst>
                  <a:gs pos="2917">
                    <a:schemeClr val="tx1"/>
                  </a:gs>
                  <a:gs pos="30000">
                    <a:schemeClr val="tx1"/>
                  </a:gs>
                </a:gsLst>
                <a:lin ang="5400000" scaled="0"/>
              </a:gradFill>
            </a:endParaRPr>
          </a:p>
          <a:p>
            <a:pPr marL="711175" lvl="1" indent="-171450" algn="l">
              <a:lnSpc>
                <a:spcPct val="90000"/>
              </a:lnSpc>
              <a:spcAft>
                <a:spcPts val="600"/>
              </a:spcAft>
              <a:buFont typeface="Wingdings" panose="05000000000000000000" pitchFamily="2" charset="2"/>
              <a:buChar char="§"/>
            </a:pPr>
            <a:r>
              <a:rPr lang="en-US" sz="1100" dirty="0">
                <a:gradFill>
                  <a:gsLst>
                    <a:gs pos="2917">
                      <a:schemeClr val="tx1"/>
                    </a:gs>
                    <a:gs pos="30000">
                      <a:schemeClr val="tx1"/>
                    </a:gs>
                  </a:gsLst>
                  <a:lin ang="5400000" scaled="0"/>
                </a:gradFill>
              </a:rPr>
              <a:t>Developed and published by 3rd party and NOT registered for multi-tenant </a:t>
            </a:r>
          </a:p>
          <a:p>
            <a:pPr marL="711175" lvl="1" indent="-171450" algn="l">
              <a:lnSpc>
                <a:spcPct val="90000"/>
              </a:lnSpc>
              <a:spcAft>
                <a:spcPts val="600"/>
              </a:spcAft>
              <a:buFont typeface="Wingdings" panose="05000000000000000000" pitchFamily="2" charset="2"/>
              <a:buChar char="§"/>
            </a:pPr>
            <a:r>
              <a:rPr lang="en-US" sz="1100" dirty="0">
                <a:gradFill>
                  <a:gsLst>
                    <a:gs pos="2917">
                      <a:schemeClr val="tx1"/>
                    </a:gs>
                    <a:gs pos="30000">
                      <a:schemeClr val="tx1"/>
                    </a:gs>
                  </a:gsLst>
                  <a:lin ang="5400000" scaled="0"/>
                </a:gradFill>
              </a:rPr>
              <a:t>Any AAD tenant can added it and use it</a:t>
            </a:r>
          </a:p>
          <a:p>
            <a:pPr marL="711175" lvl="1" indent="-171450" algn="l">
              <a:lnSpc>
                <a:spcPct val="90000"/>
              </a:lnSpc>
              <a:spcAft>
                <a:spcPts val="600"/>
              </a:spcAft>
              <a:buFont typeface="Wingdings" panose="05000000000000000000" pitchFamily="2" charset="2"/>
              <a:buChar char="§"/>
            </a:pPr>
            <a:r>
              <a:rPr lang="en-US" sz="1100" dirty="0">
                <a:gradFill>
                  <a:gsLst>
                    <a:gs pos="2917">
                      <a:schemeClr val="tx1"/>
                    </a:gs>
                    <a:gs pos="30000">
                      <a:schemeClr val="tx1"/>
                    </a:gs>
                  </a:gsLst>
                  <a:lin ang="5400000" scaled="0"/>
                </a:gradFill>
              </a:rPr>
              <a:t>Both, application object and service principal is generated</a:t>
            </a:r>
          </a:p>
          <a:p>
            <a:pPr marL="711175" lvl="1" indent="-171450" algn="l">
              <a:lnSpc>
                <a:spcPct val="90000"/>
              </a:lnSpc>
              <a:spcAft>
                <a:spcPts val="600"/>
              </a:spcAft>
              <a:buFont typeface="Wingdings" panose="05000000000000000000" pitchFamily="2" charset="2"/>
              <a:buChar char="§"/>
            </a:pPr>
            <a:r>
              <a:rPr lang="en-US" sz="1100" dirty="0">
                <a:gradFill>
                  <a:gsLst>
                    <a:gs pos="2917">
                      <a:schemeClr val="tx1"/>
                    </a:gs>
                    <a:gs pos="30000">
                      <a:schemeClr val="tx1"/>
                    </a:gs>
                  </a:gsLst>
                  <a:lin ang="5400000" scaled="0"/>
                </a:gradFill>
              </a:rPr>
              <a:t>For the tenant, it´s like a new application</a:t>
            </a:r>
          </a:p>
          <a:p>
            <a:pPr marL="711175" lvl="1" indent="-171450" algn="l">
              <a:lnSpc>
                <a:spcPct val="90000"/>
              </a:lnSpc>
              <a:spcAft>
                <a:spcPts val="600"/>
              </a:spcAft>
              <a:buFont typeface="Wingdings" panose="05000000000000000000" pitchFamily="2" charset="2"/>
              <a:buChar char="§"/>
            </a:pPr>
            <a:r>
              <a:rPr lang="en-US" sz="1100" dirty="0">
                <a:gradFill>
                  <a:gsLst>
                    <a:gs pos="2917">
                      <a:schemeClr val="tx1"/>
                    </a:gs>
                    <a:gs pos="30000">
                      <a:schemeClr val="tx1"/>
                    </a:gs>
                  </a:gsLst>
                  <a:lin ang="5400000" scaled="0"/>
                </a:gradFill>
              </a:rPr>
              <a:t>Definition : </a:t>
            </a:r>
          </a:p>
          <a:p>
            <a:pPr marL="1250899" lvl="2" indent="-171450" algn="l">
              <a:lnSpc>
                <a:spcPct val="90000"/>
              </a:lnSpc>
              <a:spcAft>
                <a:spcPts val="600"/>
              </a:spcAft>
              <a:buFont typeface="Wingdings" panose="05000000000000000000" pitchFamily="2" charset="2"/>
              <a:buChar char="§"/>
            </a:pPr>
            <a:r>
              <a:rPr lang="en-US" sz="1400" dirty="0"/>
              <a:t>Azure AD App Gallery is primarily intended for multi-tenant SaaS apps where a customer can sign up for the apps and get their own tenant in the cloud.​</a:t>
            </a:r>
          </a:p>
          <a:p>
            <a:pPr marL="1250899" lvl="2" indent="-171450" algn="l">
              <a:lnSpc>
                <a:spcPct val="90000"/>
              </a:lnSpc>
              <a:spcAft>
                <a:spcPts val="600"/>
              </a:spcAft>
              <a:buFont typeface="Wingdings" panose="05000000000000000000" pitchFamily="2" charset="2"/>
              <a:buChar char="§"/>
            </a:pPr>
            <a:r>
              <a:rPr lang="en-US" sz="1400" dirty="0"/>
              <a:t>The purpose of the App Gallery is to show directory admins and prospective customers what apps support integration with Azure AD, and also for app developers to advertise their integrations.​</a:t>
            </a:r>
          </a:p>
          <a:p>
            <a:pPr marL="1250899" lvl="2" indent="-171450" algn="l">
              <a:lnSpc>
                <a:spcPct val="90000"/>
              </a:lnSpc>
              <a:spcAft>
                <a:spcPts val="600"/>
              </a:spcAft>
              <a:buFont typeface="Wingdings" panose="05000000000000000000" pitchFamily="2" charset="2"/>
              <a:buChar char="§"/>
            </a:pPr>
            <a:r>
              <a:rPr lang="en-US" sz="1400" dirty="0"/>
              <a:t>Azure AD App Gallery is global, meaning every listed app is visible to every customer. Azure AD will not publish apps to the Gallery that can only be used by one customer.</a:t>
            </a:r>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25</a:t>
            </a:fld>
            <a:endParaRPr lang="en-GB" dirty="0"/>
          </a:p>
        </p:txBody>
      </p:sp>
    </p:spTree>
    <p:extLst>
      <p:ext uri="{BB962C8B-B14F-4D97-AF65-F5344CB8AC3E}">
        <p14:creationId xmlns:p14="http://schemas.microsoft.com/office/powerpoint/2010/main" val="918549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u="none" strike="noStrike" kern="1200" dirty="0">
                <a:solidFill>
                  <a:schemeClr val="tx1"/>
                </a:solidFill>
                <a:effectLst/>
                <a:latin typeface="Arial"/>
                <a:ea typeface="+mn-ea"/>
                <a:cs typeface="Arial" charset="0"/>
                <a:sym typeface="Arial"/>
              </a:rPr>
              <a:t>Reference Documentation</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This article walks admins through various actions they may want to take after realizing there are unexpected applications with access to data: </a:t>
            </a:r>
            <a:r>
              <a:rPr lang="en-US" sz="1400" b="0" i="0" u="none" strike="noStrike" kern="1200" dirty="0">
                <a:solidFill>
                  <a:schemeClr val="tx1"/>
                </a:solidFill>
                <a:effectLst/>
                <a:latin typeface="Arial"/>
                <a:ea typeface="+mn-ea"/>
                <a:cs typeface="Arial" charset="0"/>
                <a:sym typeface="Arial"/>
                <a:hlinkClick r:id="rId3"/>
              </a:rPr>
              <a:t>https://docs.microsoft.com/en-us/azure/active-directory/application-access-unexpected-application </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Here is a high level overview doc on consent and permissions: </a:t>
            </a:r>
            <a:r>
              <a:rPr lang="en-US" sz="1400" b="0" i="0" u="none" strike="noStrike" kern="1200" dirty="0">
                <a:solidFill>
                  <a:schemeClr val="tx1"/>
                </a:solidFill>
                <a:effectLst/>
                <a:latin typeface="Arial"/>
                <a:ea typeface="+mn-ea"/>
                <a:cs typeface="Arial" charset="0"/>
                <a:sym typeface="Arial"/>
                <a:hlinkClick r:id="rId4"/>
              </a:rPr>
              <a:t>https://docs.microsoft.com/en-us/azure/active-directory/active-directory-apps-permissions-consent </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There is another overview here, which is part of an article on our app model all up which includes various code samples and walkthroughs: </a:t>
            </a:r>
            <a:r>
              <a:rPr lang="en-US" sz="1400" b="0" i="0" u="none" strike="noStrike" kern="1200" dirty="0">
                <a:solidFill>
                  <a:schemeClr val="tx1"/>
                </a:solidFill>
                <a:effectLst/>
                <a:latin typeface="Arial"/>
                <a:ea typeface="+mn-ea"/>
                <a:cs typeface="Arial" charset="0"/>
                <a:sym typeface="Arial"/>
                <a:hlinkClick r:id="rId5"/>
              </a:rPr>
              <a:t>https://docs.microsoft.com/en-us/azure/active-directory/develop/active-directory-integrating-applications#overview-of-the-consent-framework</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Here is a content map that links to various consent-related articles: </a:t>
            </a:r>
            <a:r>
              <a:rPr lang="en-US" sz="1400" b="0" i="0" u="none" strike="noStrike" kern="1200" dirty="0">
                <a:solidFill>
                  <a:schemeClr val="tx1"/>
                </a:solidFill>
                <a:effectLst/>
                <a:latin typeface="Arial"/>
                <a:ea typeface="+mn-ea"/>
                <a:cs typeface="Arial" charset="0"/>
                <a:sym typeface="Arial"/>
                <a:hlinkClick r:id="rId6"/>
              </a:rPr>
              <a:t>https://docs.microsoft.com/en-us/azure/active-directory/active-directory-application-dev-development-content-map</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This article gives a good overview of the Application and Service principal objects that are core to our app model: </a:t>
            </a:r>
            <a:r>
              <a:rPr lang="en-US" sz="1400" b="0" i="0" u="none" strike="noStrike" kern="1200" dirty="0">
                <a:solidFill>
                  <a:schemeClr val="tx1"/>
                </a:solidFill>
                <a:effectLst/>
                <a:latin typeface="Arial"/>
                <a:ea typeface="+mn-ea"/>
                <a:cs typeface="Arial" charset="0"/>
                <a:sym typeface="Arial"/>
                <a:hlinkClick r:id="rId7"/>
              </a:rPr>
              <a:t>https://docs.microsoft.com/en-us/azure/active-directory/develop/active-directory-application-objects</a:t>
            </a:r>
            <a:endParaRPr lang="en-US" sz="1400" b="0" i="0" u="none" strike="noStrike" kern="1200" dirty="0">
              <a:solidFill>
                <a:schemeClr val="tx1"/>
              </a:solidFill>
              <a:effectLst/>
              <a:latin typeface="Arial"/>
              <a:ea typeface="+mn-ea"/>
              <a:cs typeface="Arial" charset="0"/>
              <a:sym typeface="Arial"/>
            </a:endParaRPr>
          </a:p>
          <a:p>
            <a:pPr marL="285750" indent="-285750">
              <a:buFont typeface="Wingdings" panose="05000000000000000000" pitchFamily="2" charset="2"/>
              <a:buChar char="§"/>
            </a:pPr>
            <a:r>
              <a:rPr lang="en-US" sz="1400" b="0" i="0" u="none" strike="noStrike" kern="1200" dirty="0">
                <a:solidFill>
                  <a:schemeClr val="tx1"/>
                </a:solidFill>
                <a:effectLst/>
                <a:latin typeface="Arial"/>
                <a:ea typeface="+mn-ea"/>
                <a:cs typeface="Arial" charset="0"/>
                <a:sym typeface="Arial"/>
              </a:rPr>
              <a:t>Here is an overview of the capabilities admins have to manage user access to apps: </a:t>
            </a:r>
            <a:r>
              <a:rPr lang="en-US" sz="1400" b="0" i="0" u="none" strike="noStrike" kern="1200" dirty="0">
                <a:solidFill>
                  <a:schemeClr val="tx1"/>
                </a:solidFill>
                <a:effectLst/>
                <a:latin typeface="Arial"/>
                <a:ea typeface="+mn-ea"/>
                <a:cs typeface="Arial" charset="0"/>
                <a:sym typeface="Arial"/>
                <a:hlinkClick r:id="rId8"/>
              </a:rPr>
              <a:t>https://docs.microsoft.com/en-us/azure/active-directory/active-directory-managing-access-to-apps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28</a:t>
            </a:fld>
            <a:endParaRPr lang="en-GB" dirty="0"/>
          </a:p>
        </p:txBody>
      </p:sp>
    </p:spTree>
    <p:extLst>
      <p:ext uri="{BB962C8B-B14F-4D97-AF65-F5344CB8AC3E}">
        <p14:creationId xmlns:p14="http://schemas.microsoft.com/office/powerpoint/2010/main" val="512682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5" name="Footer Placeholder 4"/>
          <p:cNvSpPr>
            <a:spLocks noGrp="1"/>
          </p:cNvSpPr>
          <p:nvPr>
            <p:ph type="ftr" sz="quarter" idx="11"/>
          </p:nvPr>
        </p:nvSpPr>
        <p:spPr/>
        <p:txBody>
          <a:bodyPr/>
          <a:lstStyle/>
          <a:p>
            <a:pPr marL="584331" marR="0" lvl="0" indent="0" algn="l" defTabSz="93462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100739-D0F4-406A-AAB0-439C60F0FE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9/14/2018 4:13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Tree>
    <p:extLst>
      <p:ext uri="{BB962C8B-B14F-4D97-AF65-F5344CB8AC3E}">
        <p14:creationId xmlns:p14="http://schemas.microsoft.com/office/powerpoint/2010/main" val="342075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rgbClr val="FFFF00"/>
                </a:solidFill>
              </a:rPr>
              <a:t>Goal of </a:t>
            </a:r>
            <a:r>
              <a:rPr lang="fr-FR" dirty="0" err="1">
                <a:solidFill>
                  <a:srgbClr val="FFFF00"/>
                </a:solidFill>
              </a:rPr>
              <a:t>this</a:t>
            </a:r>
            <a:r>
              <a:rPr lang="fr-FR" dirty="0">
                <a:solidFill>
                  <a:srgbClr val="FFFF00"/>
                </a:solidFill>
              </a:rPr>
              <a:t> </a:t>
            </a:r>
            <a:r>
              <a:rPr lang="fr-FR" dirty="0" err="1">
                <a:solidFill>
                  <a:srgbClr val="FFFF00"/>
                </a:solidFill>
              </a:rPr>
              <a:t>chapter</a:t>
            </a:r>
            <a:r>
              <a:rPr lang="fr-FR" dirty="0">
                <a:solidFill>
                  <a:srgbClr val="FFFF00"/>
                </a:solidFill>
              </a:rPr>
              <a:t> :</a:t>
            </a:r>
          </a:p>
          <a:p>
            <a:pPr lvl="0" algn="l">
              <a:spcBef>
                <a:spcPct val="30000"/>
              </a:spcBef>
              <a:spcAft>
                <a:spcPct val="0"/>
              </a:spcAft>
              <a:defRPr/>
            </a:pPr>
            <a:r>
              <a:rPr lang="en-US" sz="1400" dirty="0">
                <a:solidFill>
                  <a:srgbClr val="FFFF00"/>
                </a:solidFill>
              </a:rPr>
              <a:t>Understand the Azure AD Applications Permissions and Consent model</a:t>
            </a:r>
            <a:endParaRPr lang="fr-FR" sz="1400" dirty="0">
              <a:solidFill>
                <a:srgbClr val="FFFF00"/>
              </a:solidFill>
            </a:endParaRPr>
          </a:p>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244440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Arial"/>
                <a:ea typeface="+mn-ea"/>
                <a:cs typeface="Arial" charset="0"/>
                <a:sym typeface="Arial"/>
              </a:rPr>
              <a:t>Any application that wants to use the capabilities of Azure AD must first be registered in an Azure AD tenant. </a:t>
            </a:r>
          </a:p>
          <a:p>
            <a:r>
              <a:rPr lang="en-US" sz="1400" b="0" i="0" u="none" strike="noStrike" kern="1200" dirty="0">
                <a:solidFill>
                  <a:schemeClr val="tx1"/>
                </a:solidFill>
                <a:effectLst/>
                <a:latin typeface="Arial"/>
                <a:ea typeface="+mn-ea"/>
                <a:cs typeface="Arial" charset="0"/>
                <a:sym typeface="Arial"/>
              </a:rPr>
              <a:t>This registration process involves giving Azure AD details about your application, such as the URL where it’s located, the URL to send replies after a user is authenticated, the URI that identifies the app, and so on.</a:t>
            </a:r>
          </a:p>
          <a:p>
            <a:endParaRPr lang="en-US" sz="1400" b="0" i="0" u="none" strike="noStrike" kern="1200" dirty="0">
              <a:solidFill>
                <a:schemeClr val="tx1"/>
              </a:solidFill>
              <a:effectLst/>
              <a:latin typeface="Arial"/>
              <a:ea typeface="+mn-ea"/>
              <a:cs typeface="Arial" charset="0"/>
              <a:sym typeface="Arial"/>
            </a:endParaRPr>
          </a:p>
          <a:p>
            <a:pPr lvl="0"/>
            <a:r>
              <a:rPr lang="de-DE" sz="1400" b="1" kern="1200" dirty="0">
                <a:solidFill>
                  <a:schemeClr val="tx1"/>
                </a:solidFill>
                <a:effectLst/>
                <a:latin typeface="Arial"/>
                <a:ea typeface="+mn-ea"/>
                <a:cs typeface="Arial" charset="0"/>
                <a:sym typeface="Arial"/>
              </a:rPr>
              <a:t>App Registration</a:t>
            </a:r>
            <a:endParaRPr lang="fr-FR" sz="1400" b="1"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To integrate an application with Azure AD, the App has first to be registered in Azure AD</a:t>
            </a:r>
            <a:endParaRPr lang="fr-FR" sz="14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Allows Secure Sign in and Authorization</a:t>
            </a:r>
          </a:p>
          <a:p>
            <a:pPr marL="0" lvl="0" indent="0">
              <a:buFont typeface="Arial" panose="020B0604020202020204" pitchFamily="34" charset="0"/>
              <a:buNone/>
            </a:pPr>
            <a:endParaRPr lang="en-US" sz="1400" kern="1200" dirty="0">
              <a:solidFill>
                <a:schemeClr val="tx1"/>
              </a:solidFill>
              <a:effectLst/>
              <a:latin typeface="Arial"/>
              <a:ea typeface="+mn-ea"/>
              <a:cs typeface="Arial" charset="0"/>
              <a:sym typeface="Arial"/>
            </a:endParaRPr>
          </a:p>
          <a:p>
            <a:pPr lvl="0"/>
            <a:r>
              <a:rPr lang="en-US" sz="1400" b="1" kern="1200" dirty="0">
                <a:solidFill>
                  <a:schemeClr val="tx1"/>
                </a:solidFill>
                <a:effectLst/>
                <a:latin typeface="Arial"/>
                <a:ea typeface="+mn-ea"/>
                <a:cs typeface="Arial" charset="0"/>
                <a:sym typeface="Arial"/>
              </a:rPr>
              <a:t>To register an application following information is needed:</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Name</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Application Type: Native (public </a:t>
            </a:r>
            <a:r>
              <a:rPr lang="en-US" sz="1400" kern="1200" dirty="0" err="1">
                <a:solidFill>
                  <a:schemeClr val="tx1"/>
                </a:solidFill>
                <a:effectLst/>
                <a:latin typeface="Arial"/>
                <a:ea typeface="+mn-ea"/>
                <a:cs typeface="Arial" charset="0"/>
                <a:sym typeface="Arial"/>
              </a:rPr>
              <a:t>oauth</a:t>
            </a:r>
            <a:r>
              <a:rPr lang="en-US" sz="1400" kern="1200" dirty="0">
                <a:solidFill>
                  <a:schemeClr val="tx1"/>
                </a:solidFill>
                <a:effectLst/>
                <a:latin typeface="Arial"/>
                <a:ea typeface="+mn-ea"/>
                <a:cs typeface="Arial" charset="0"/>
                <a:sym typeface="Arial"/>
              </a:rPr>
              <a:t> client), web applications (running on secure server = </a:t>
            </a:r>
            <a:r>
              <a:rPr lang="en-US" sz="1400" kern="1200" dirty="0" err="1">
                <a:solidFill>
                  <a:schemeClr val="tx1"/>
                </a:solidFill>
                <a:effectLst/>
                <a:latin typeface="Arial"/>
                <a:ea typeface="+mn-ea"/>
                <a:cs typeface="Arial" charset="0"/>
                <a:sym typeface="Arial"/>
              </a:rPr>
              <a:t>oauth</a:t>
            </a:r>
            <a:r>
              <a:rPr lang="en-US" sz="1400" kern="1200" dirty="0">
                <a:solidFill>
                  <a:schemeClr val="tx1"/>
                </a:solidFill>
                <a:effectLst/>
                <a:latin typeface="Arial"/>
                <a:ea typeface="+mn-ea"/>
                <a:cs typeface="Arial" charset="0"/>
                <a:sym typeface="Arial"/>
              </a:rPr>
              <a:t> confidential client)</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Sign-On URL (Used by users to sign-in)</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Redirect URL (For native applications, where Azure AD returns tokens responses</a:t>
            </a:r>
            <a:endParaRPr lang="fr-FR" sz="1200" kern="1200" dirty="0">
              <a:solidFill>
                <a:schemeClr val="tx1"/>
              </a:solidFill>
              <a:effectLst/>
              <a:latin typeface="Arial"/>
              <a:ea typeface="+mn-ea"/>
              <a:cs typeface="Arial" charset="0"/>
              <a:sym typeface="Arial"/>
            </a:endParaRPr>
          </a:p>
          <a:p>
            <a:pPr lvl="0"/>
            <a:r>
              <a:rPr lang="en-US" sz="1400" b="1" kern="1200" dirty="0">
                <a:solidFill>
                  <a:schemeClr val="tx1"/>
                </a:solidFill>
                <a:effectLst/>
                <a:latin typeface="Arial"/>
                <a:ea typeface="+mn-ea"/>
                <a:cs typeface="Arial" charset="0"/>
                <a:sym typeface="Arial"/>
              </a:rPr>
              <a:t>Multi-Tenant Application:</a:t>
            </a:r>
            <a:endParaRPr lang="fr-FR" sz="14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Application can be configured to accept sign-ins from any Azure AD tenant</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Users will be able to access the application after giving consent</a:t>
            </a:r>
            <a:endParaRPr lang="fr-FR" sz="1200" kern="1200" dirty="0">
              <a:solidFill>
                <a:schemeClr val="tx1"/>
              </a:solidFill>
              <a:effectLst/>
              <a:latin typeface="Arial"/>
              <a:ea typeface="+mn-ea"/>
              <a:cs typeface="Arial" charset="0"/>
              <a:sym typeface="Arial"/>
            </a:endParaRPr>
          </a:p>
          <a:p>
            <a:pPr marL="1365199" lvl="2"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After consenting to the app, a service principal is generated in the users home tenant</a:t>
            </a:r>
            <a:endParaRPr lang="fr-FR" sz="1200" kern="1200" dirty="0">
              <a:solidFill>
                <a:schemeClr val="tx1"/>
              </a:solidFill>
              <a:effectLst/>
              <a:latin typeface="Arial"/>
              <a:ea typeface="+mn-ea"/>
              <a:cs typeface="Arial" charset="0"/>
              <a:sym typeface="Arial"/>
            </a:endParaRPr>
          </a:p>
          <a:p>
            <a:pPr marL="825475" lvl="1" indent="-285750">
              <a:buFont typeface="Arial" panose="020B0604020202020204" pitchFamily="34" charset="0"/>
              <a:buChar char="•"/>
            </a:pPr>
            <a:r>
              <a:rPr lang="en-US" sz="1400" kern="1200" dirty="0">
                <a:solidFill>
                  <a:schemeClr val="tx1"/>
                </a:solidFill>
                <a:effectLst/>
                <a:latin typeface="Arial"/>
                <a:ea typeface="+mn-ea"/>
                <a:cs typeface="Arial" charset="0"/>
                <a:sym typeface="Arial"/>
              </a:rPr>
              <a:t>Can be configured on app registration</a:t>
            </a:r>
            <a:endParaRPr lang="fr-FR" sz="1200" kern="1200" dirty="0">
              <a:solidFill>
                <a:schemeClr val="tx1"/>
              </a:solidFill>
              <a:effectLst/>
              <a:latin typeface="Arial"/>
              <a:ea typeface="+mn-ea"/>
              <a:cs typeface="Arial" charset="0"/>
              <a:sym typeface="Arial"/>
            </a:endParaRPr>
          </a:p>
          <a:p>
            <a:pPr marL="685800" lvl="1" indent="-342900" algn="l" defTabSz="932742" fontAlgn="auto">
              <a:lnSpc>
                <a:spcPct val="90000"/>
              </a:lnSpc>
              <a:spcBef>
                <a:spcPct val="20000"/>
              </a:spcBef>
              <a:buSzPct val="90000"/>
              <a:buFont typeface="Wingdings" panose="05000000000000000000" pitchFamily="2" charset="2"/>
              <a:buChar char="§"/>
            </a:pPr>
            <a:endParaRPr lang="en-US" sz="1600" dirty="0">
              <a:gradFill>
                <a:gsLst>
                  <a:gs pos="1250">
                    <a:srgbClr val="505050"/>
                  </a:gs>
                  <a:gs pos="100000">
                    <a:srgbClr val="505050"/>
                  </a:gs>
                </a:gsLst>
                <a:lin ang="5400000" scaled="0"/>
              </a:gradFill>
            </a:endParaRPr>
          </a:p>
          <a:p>
            <a:pPr marL="0" lvl="0" indent="0" algn="l" defTabSz="932742" fontAlgn="auto">
              <a:lnSpc>
                <a:spcPct val="90000"/>
              </a:lnSpc>
              <a:spcBef>
                <a:spcPct val="20000"/>
              </a:spcBef>
              <a:buSzPct val="90000"/>
              <a:buFont typeface="Wingdings" panose="05000000000000000000" pitchFamily="2" charset="2"/>
              <a:buNone/>
            </a:pPr>
            <a:r>
              <a:rPr lang="en-US" sz="1600" dirty="0">
                <a:gradFill>
                  <a:gsLst>
                    <a:gs pos="1250">
                      <a:srgbClr val="505050"/>
                    </a:gs>
                    <a:gs pos="100000">
                      <a:srgbClr val="505050"/>
                    </a:gs>
                  </a:gsLst>
                  <a:lin ang="5400000" scaled="0"/>
                </a:gradFill>
              </a:rPr>
              <a:t>Registering an application causes two objects to be created in Azure AD:</a:t>
            </a:r>
          </a:p>
          <a:p>
            <a:pPr marL="914400" lvl="2" indent="-342900" algn="l" defTabSz="932742" fontAlgn="auto">
              <a:lnSpc>
                <a:spcPct val="90000"/>
              </a:lnSpc>
              <a:spcBef>
                <a:spcPct val="20000"/>
              </a:spcBef>
              <a:buSzPct val="90000"/>
              <a:buFont typeface="Wingdings" panose="05000000000000000000" pitchFamily="2" charset="2"/>
              <a:buChar char="§"/>
            </a:pPr>
            <a:r>
              <a:rPr lang="en-US" sz="1400" b="1" dirty="0">
                <a:solidFill>
                  <a:srgbClr val="0070C0"/>
                </a:solidFill>
              </a:rPr>
              <a:t>Application object (1 application : 1 application object in AAD)</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Provides identity-related information for an application</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Resides only in the Azure AD tenant where the application is registered (the “home” tenant)</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Global representation of your application for use across all Azure AD tenants</a:t>
            </a:r>
          </a:p>
          <a:p>
            <a:pPr marL="914400" lvl="2" indent="-342900" algn="l" defTabSz="932742" fontAlgn="auto">
              <a:lnSpc>
                <a:spcPct val="90000"/>
              </a:lnSpc>
              <a:spcBef>
                <a:spcPct val="20000"/>
              </a:spcBef>
              <a:buSzPct val="90000"/>
              <a:buFont typeface="Wingdings" panose="05000000000000000000" pitchFamily="2" charset="2"/>
              <a:buChar char="§"/>
            </a:pPr>
            <a:r>
              <a:rPr lang="en-US" sz="1400" b="1" dirty="0">
                <a:solidFill>
                  <a:srgbClr val="0070C0"/>
                </a:solidFill>
              </a:rPr>
              <a:t>Service Principal object (1 application : 1 or more service principal objects in AAD)</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Provides local representation of an application within a specific Azure AD tenant</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Defines policy and permissions for an application so the application can access resources at run-time</a:t>
            </a:r>
          </a:p>
          <a:p>
            <a:pPr marL="1085850" lvl="3"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Each Azure AD tenant that an application needs to access must have a service principal object</a:t>
            </a:r>
          </a:p>
          <a:p>
            <a:pPr marL="1314450" lvl="4"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a single tenant application will have one service principal</a:t>
            </a:r>
          </a:p>
          <a:p>
            <a:pPr marL="1314450" lvl="4" indent="-285750" algn="l" defTabSz="932742" fontAlgn="auto">
              <a:lnSpc>
                <a:spcPct val="90000"/>
              </a:lnSpc>
              <a:spcBef>
                <a:spcPct val="20000"/>
              </a:spcBef>
              <a:buSzPct val="90000"/>
              <a:buFont typeface="Wingdings" panose="05000000000000000000" pitchFamily="2" charset="2"/>
              <a:buChar char="§"/>
            </a:pPr>
            <a:r>
              <a:rPr lang="en-US" sz="1200" dirty="0">
                <a:gradFill>
                  <a:gsLst>
                    <a:gs pos="1250">
                      <a:srgbClr val="505050"/>
                    </a:gs>
                    <a:gs pos="100000">
                      <a:srgbClr val="505050"/>
                    </a:gs>
                  </a:gsLst>
                  <a:lin ang="5400000" scaled="0"/>
                </a:gradFill>
              </a:rPr>
              <a:t>a multi-tenant application will have a service principal in each tenant where a user or administrator has consented to allow the application to access their Azure AD resources</a:t>
            </a:r>
          </a:p>
          <a:p>
            <a:pPr marL="285750" lvl="0" indent="-285750">
              <a:buFont typeface="Arial" panose="020B0604020202020204" pitchFamily="34" charset="0"/>
              <a:buChar char="•"/>
            </a:pPr>
            <a:endParaRPr lang="en-US" sz="1400" kern="1200" dirty="0">
              <a:solidFill>
                <a:schemeClr val="tx1"/>
              </a:solidFill>
              <a:effectLst/>
              <a:latin typeface="Arial"/>
              <a:ea typeface="+mn-ea"/>
              <a:cs typeface="Arial" charset="0"/>
              <a:sym typeface="Arial"/>
            </a:endParaRP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400" kern="1200" dirty="0">
                <a:solidFill>
                  <a:schemeClr val="tx1"/>
                </a:solidFill>
                <a:effectLst/>
                <a:latin typeface="Arial"/>
                <a:ea typeface="+mn-ea"/>
                <a:cs typeface="Arial" charset="0"/>
                <a:sym typeface="Arial"/>
              </a:rPr>
              <a:t>See</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b="0" i="0" u="none" strike="noStrike" kern="1200" dirty="0">
                <a:solidFill>
                  <a:schemeClr val="tx1"/>
                </a:solidFill>
                <a:effectLst/>
                <a:latin typeface="Arial"/>
                <a:ea typeface="+mn-ea"/>
                <a:cs typeface="Arial" charset="0"/>
                <a:sym typeface="Arial"/>
              </a:rPr>
              <a:t>http://www.cloudidentity.com/blog/2013/04/16/the-windows-azure-ad-application-model/</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https://docs.microsoft.com/en-us/azure/active-directory/develop/active-directory-integrating-applications</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https://docs.microsoft.com/en-us/azure/active-directory/develop/active-directory-application-objects</a:t>
            </a:r>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b="0" i="0" u="none" strike="noStrike" kern="1200" dirty="0">
                <a:solidFill>
                  <a:schemeClr val="tx1"/>
                </a:solidFill>
                <a:effectLst/>
                <a:latin typeface="Arial"/>
                <a:ea typeface="+mn-ea"/>
                <a:cs typeface="Arial" charset="0"/>
                <a:sym typeface="Arial"/>
              </a:rPr>
              <a:t>Doc on consent and permissions: </a:t>
            </a:r>
            <a:r>
              <a:rPr lang="en-US" sz="1400" b="0" i="0" u="none" strike="noStrike" kern="1200" dirty="0">
                <a:solidFill>
                  <a:schemeClr val="tx1"/>
                </a:solidFill>
                <a:effectLst/>
                <a:latin typeface="Arial"/>
                <a:ea typeface="+mn-ea"/>
                <a:cs typeface="Arial" charset="0"/>
                <a:sym typeface="Arial"/>
                <a:hlinkClick r:id="rId3"/>
              </a:rPr>
              <a:t>https://docs.microsoft.com/en-us/azure/active-directory/active-directory-apps-permissions-consent </a:t>
            </a:r>
            <a:endParaRPr lang="en-US" sz="1400" b="0" i="0" u="none" strike="noStrike" kern="1200" dirty="0">
              <a:solidFill>
                <a:schemeClr val="tx1"/>
              </a:solidFill>
              <a:effectLst/>
              <a:latin typeface="Arial"/>
              <a:ea typeface="+mn-ea"/>
              <a:cs typeface="Arial" charset="0"/>
              <a:sym typeface="Arial"/>
            </a:endParaRPr>
          </a:p>
          <a:p>
            <a:pPr marL="539725" marR="0" lvl="1"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825475" marR="0" lvl="1"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400" b="0" i="0" u="none" strike="noStrike" kern="1200" dirty="0">
              <a:solidFill>
                <a:schemeClr val="tx1"/>
              </a:solidFill>
              <a:effectLst/>
              <a:latin typeface="Arial"/>
              <a:ea typeface="+mn-ea"/>
              <a:cs typeface="Arial" charset="0"/>
              <a:sym typeface="Arial"/>
            </a:endParaRPr>
          </a:p>
          <a:p>
            <a:pPr marL="285750" lvl="0" indent="-285750">
              <a:buFont typeface="Arial" panose="020B0604020202020204" pitchFamily="34" charset="0"/>
              <a:buChar char="•"/>
            </a:pPr>
            <a:endParaRPr lang="en-US" sz="1400" kern="1200" dirty="0">
              <a:solidFill>
                <a:schemeClr val="tx1"/>
              </a:solidFill>
              <a:effectLst/>
              <a:latin typeface="Arial"/>
              <a:ea typeface="+mn-ea"/>
              <a:cs typeface="Arial" charset="0"/>
              <a:sym typeface="Arial"/>
            </a:endParaRPr>
          </a:p>
          <a:p>
            <a:pPr marL="0" lvl="0" indent="0">
              <a:buFont typeface="Arial" panose="020B0604020202020204" pitchFamily="34" charset="0"/>
              <a:buNone/>
            </a:pPr>
            <a:endParaRPr lang="fr-FR" sz="1400"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17310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heavily based on a consent framework</a:t>
            </a:r>
          </a:p>
          <a:p>
            <a:pPr marL="285750" indent="-285750">
              <a:buFont typeface="Wingdings" panose="05000000000000000000" pitchFamily="2" charset="2"/>
              <a:buChar char="§"/>
            </a:pPr>
            <a:r>
              <a:rPr lang="en-US" dirty="0"/>
              <a:t>The consent framework allows for applications to access resources within and outside the directory (tenant) they are registered in</a:t>
            </a:r>
          </a:p>
          <a:p>
            <a:pPr marL="825475" lvl="1" indent="-285750">
              <a:buFont typeface="Wingdings" panose="05000000000000000000" pitchFamily="2" charset="2"/>
              <a:buChar char="§"/>
            </a:pPr>
            <a:r>
              <a:rPr lang="en-US" dirty="0"/>
              <a:t>Resources include Microsoft Graph, Office 365 API, or other Web APIs developed internally</a:t>
            </a:r>
          </a:p>
          <a:p>
            <a:pPr marL="285750" indent="-285750">
              <a:buFont typeface="Wingdings" panose="05000000000000000000" pitchFamily="2" charset="2"/>
              <a:buChar char="§"/>
            </a:pPr>
            <a:r>
              <a:rPr lang="en-US" dirty="0"/>
              <a:t>The framework is based </a:t>
            </a:r>
            <a:r>
              <a:rPr lang="en-US" b="1" dirty="0"/>
              <a:t>on users </a:t>
            </a:r>
            <a:r>
              <a:rPr lang="en-US" dirty="0"/>
              <a:t>or </a:t>
            </a:r>
            <a:r>
              <a:rPr lang="en-US" b="1" dirty="0"/>
              <a:t>administrator</a:t>
            </a:r>
            <a:r>
              <a:rPr lang="en-US" dirty="0"/>
              <a:t> giving consent to other applications that need to be added to their directory and access directory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b="0" dirty="0"/>
          </a:p>
          <a:p>
            <a:pPr fontAlgn="base"/>
            <a:r>
              <a:rPr lang="en-US" b="1" dirty="0"/>
              <a:t>What is consent?</a:t>
            </a:r>
            <a:r>
              <a:rPr lang="en-US" dirty="0"/>
              <a:t> </a:t>
            </a:r>
          </a:p>
          <a:p>
            <a:pPr marL="285750" indent="-285750" fontAlgn="base">
              <a:buFont typeface="Arial" panose="020B0604020202020204" pitchFamily="34" charset="0"/>
              <a:buChar char="•"/>
            </a:pPr>
            <a:r>
              <a:rPr lang="en-US" dirty="0"/>
              <a:t>Consent is the process of acquiring an application to be used in a tenant. During acquisition, you can specify the permissions that are granted to the application in that tenant. Consent can be on behalf of all users in a tenant, or for individual users. Inside the directory, permissions are recorded as delegation entries, exposed in graph </a:t>
            </a:r>
            <a:r>
              <a:rPr lang="en-US" dirty="0" err="1"/>
              <a:t>api</a:t>
            </a:r>
            <a:r>
              <a:rPr lang="en-US" dirty="0"/>
              <a:t> as OAuth2PermissionGrants. Each user can have a different set of permissions, however, this is not easy for the client applications to handle.  </a:t>
            </a:r>
          </a:p>
          <a:p>
            <a:pPr marL="285750" indent="-285750" fontAlgn="base">
              <a:buFont typeface="Arial" panose="020B0604020202020204" pitchFamily="34" charset="0"/>
              <a:buChar char="•"/>
            </a:pPr>
            <a:r>
              <a:rPr lang="en-US" dirty="0"/>
              <a:t>Applications can also access </a:t>
            </a:r>
            <a:r>
              <a:rPr lang="en-US" dirty="0" err="1"/>
              <a:t>apis</a:t>
            </a:r>
            <a:r>
              <a:rPr lang="en-US" dirty="0"/>
              <a:t> with no user context (Application only flow), where the permissions are recorded differently. The permissions are recorded differently in these cases – entitlement grants or role memberships.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6</a:t>
            </a:fld>
            <a:endParaRPr lang="en-GB" dirty="0"/>
          </a:p>
        </p:txBody>
      </p:sp>
    </p:spTree>
    <p:extLst>
      <p:ext uri="{BB962C8B-B14F-4D97-AF65-F5344CB8AC3E}">
        <p14:creationId xmlns:p14="http://schemas.microsoft.com/office/powerpoint/2010/main" val="231080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https://docs.microsoft.com/azure/active-directory/develop/active-directory-authentication-scenarios#daemon-or-server-application-to-web-api</a:t>
            </a:r>
          </a:p>
        </p:txBody>
      </p:sp>
      <p:sp>
        <p:nvSpPr>
          <p:cNvPr id="4" name="Slide Number Placeholder 3"/>
          <p:cNvSpPr>
            <a:spLocks noGrp="1"/>
          </p:cNvSpPr>
          <p:nvPr>
            <p:ph type="sldNum" sz="quarter" idx="10"/>
          </p:nvPr>
        </p:nvSpPr>
        <p:spPr/>
        <p:txBody>
          <a:bodyPr/>
          <a:lstStyle/>
          <a:p>
            <a:fld id="{5CA7C1A6-3F6E-4A0C-A01A-2F04D27288E6}" type="slidenum">
              <a:rPr lang="en-GB" smtClean="0"/>
              <a:pPr/>
              <a:t>17</a:t>
            </a:fld>
            <a:endParaRPr lang="en-GB" dirty="0"/>
          </a:p>
        </p:txBody>
      </p:sp>
    </p:spTree>
    <p:extLst>
      <p:ext uri="{BB962C8B-B14F-4D97-AF65-F5344CB8AC3E}">
        <p14:creationId xmlns:p14="http://schemas.microsoft.com/office/powerpoint/2010/main" val="321495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https://docs.microsoft.com/en-us/azure/active-directory/develop/active-directory-authentication-scenarios#web-browser-to-web-application</a:t>
            </a:r>
          </a:p>
          <a:p>
            <a:endParaRPr lang="fr-FR" dirty="0"/>
          </a:p>
          <a:p>
            <a:r>
              <a:rPr lang="en-US" sz="1400" b="0" i="0" u="none" strike="noStrike" kern="1200" dirty="0">
                <a:solidFill>
                  <a:schemeClr val="tx1"/>
                </a:solidFill>
                <a:effectLst/>
                <a:latin typeface="Arial"/>
                <a:ea typeface="+mn-ea"/>
                <a:cs typeface="Arial" charset="0"/>
                <a:sym typeface="Arial"/>
              </a:rPr>
              <a:t>Description of protocol flow</a:t>
            </a:r>
          </a:p>
          <a:p>
            <a:endParaRPr lang="en-US" sz="1400" b="0" i="0" u="none" strike="noStrike" kern="1200" dirty="0">
              <a:solidFill>
                <a:schemeClr val="tx1"/>
              </a:solidFill>
              <a:effectLst/>
              <a:latin typeface="Arial"/>
              <a:ea typeface="+mn-ea"/>
              <a:cs typeface="Arial" charset="0"/>
              <a:sym typeface="Arial"/>
            </a:endParaRP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When a user visits the application and needs to sign in, they are redirected via a sign-in request to the authentication endpoint in Azure AD.</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user signs in on the sign-in page.</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If authentication is successful, Azure AD creates an authentication token and returns a sign-in response to the application’s Reply URL that was configured in the Azure portal. For a production application, this Reply URL should be HTTPS. The returned token includes claims about the user and Azure AD that are required by the application to validate the token.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application validates the token by using a public signing key and issuer information available at the federation metadata document for Azure AD. After the application validates the token, Azure AD starts a new session with the user. This session allows the user to access the application until it expires.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12377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https://docs.microsoft.com/en-gb/azure/active-directory/develop/active-directory-authentication-scenarios#single-page-application-spa</a:t>
            </a:r>
          </a:p>
          <a:p>
            <a:endParaRPr lang="fr-FR" dirty="0"/>
          </a:p>
          <a:p>
            <a:r>
              <a:rPr lang="en-US" sz="1400" b="0" i="0" u="none" strike="noStrike" kern="1200" dirty="0">
                <a:solidFill>
                  <a:schemeClr val="tx1"/>
                </a:solidFill>
                <a:effectLst/>
                <a:latin typeface="Arial"/>
                <a:ea typeface="+mn-ea"/>
                <a:cs typeface="Arial" charset="0"/>
                <a:sym typeface="Arial"/>
              </a:rPr>
              <a:t>Description of protocol flow</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user navigates to the web application.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application returns the JavaScript front end (presentation layer) to the browser.</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user initiates sign in, for example by clicking a sign-in link. The browser sends a GET to the Azure AD authorization endpoint to request an ID token. This request includes the application ID and reply URL in the query parameters.</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Azure AD validates the Reply URL against the registered Reply URL that was configured in the Azure portal.</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user signs in on the sign-in page.</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If authentication is successful, Azure AD creates an ID token and returns it as a URL fragment (#) to the application’s Reply URL. For a production application, this Reply URL should be HTTPS. The returned token includes claims about the user and Azure AD that are required by the application to validate the token.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JavaScript client code running in the browser extracts the token from the response to use in securing calls to the application’s web API back end.</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browser calls the application’s web API back end with the access token in the authorization header.</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3447545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https://docs.microsoft.com/en-gb/azure/active-directory/develop/active-directory-authentication-scenarios#native-application-to-web-api </a:t>
            </a:r>
          </a:p>
          <a:p>
            <a:endParaRPr lang="fr-FR" dirty="0"/>
          </a:p>
          <a:p>
            <a:r>
              <a:rPr lang="en-US" sz="1400" b="0" i="0" u="none" strike="noStrike" kern="1200" dirty="0">
                <a:solidFill>
                  <a:schemeClr val="tx1"/>
                </a:solidFill>
                <a:effectLst/>
                <a:latin typeface="Arial"/>
                <a:ea typeface="+mn-ea"/>
                <a:cs typeface="Arial" charset="0"/>
                <a:sym typeface="Arial"/>
              </a:rPr>
              <a:t>Description of protocol flow</a:t>
            </a:r>
          </a:p>
          <a:p>
            <a:endParaRPr lang="en-US" sz="1400" b="0" i="0" u="none" strike="noStrike" kern="1200" dirty="0">
              <a:solidFill>
                <a:schemeClr val="tx1"/>
              </a:solidFill>
              <a:effectLst/>
              <a:latin typeface="Arial"/>
              <a:ea typeface="+mn-ea"/>
              <a:cs typeface="Arial" charset="0"/>
              <a:sym typeface="Arial"/>
            </a:endParaRPr>
          </a:p>
          <a:p>
            <a:pPr marL="0" indent="0">
              <a:buFont typeface="+mj-lt"/>
              <a:buNone/>
            </a:pPr>
            <a:r>
              <a:rPr lang="en-US" sz="1400" b="0" i="0" u="none" strike="noStrike" kern="1200" dirty="0">
                <a:solidFill>
                  <a:schemeClr val="tx1"/>
                </a:solidFill>
                <a:effectLst/>
                <a:latin typeface="Arial"/>
                <a:ea typeface="+mn-ea"/>
                <a:cs typeface="Arial" charset="0"/>
                <a:sym typeface="Arial"/>
              </a:rPr>
              <a:t>If you are using the AD Authentication Libraries, most of the protocol details described below are handled for you, such as the browser pop-up, token caching, and handling of refresh tokens.</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Using a browser pop-up, the native application makes a request to the authorization endpoint in Azure AD. This request includes the Application ID and the redirect URI of the native application as shown in the Azure portal, and the application ID URI for the web API. If the user hasn’t already signed in, they are prompted to sign in again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Azure AD authenticates the user. If it is a multi-tenant application and consent is required to use the application, the user will be required to consent if they haven’t already done so. After granting consent and upon successful authentication, Azure AD issues an authorization code response back to the client application’s redirect URI.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When Azure AD issues an authorization code response back to the redirect URI, the client application stops browser interaction and extracts the authorization code from the response. Using this authorization code, the client application sends a request to Azure AD’s token endpoint that includes the authorization code, details about the client application (Application ID and redirect URI), and the desired resource (application ID URI for the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authorization code and information about the client application and web API are validated by Azure AD. Upon successful validation, Azure AD returns two tokens: a JWT access token and a JWT refresh token. In addition, Azure AD returns basic information about the user, such as their display name and tenant ID.</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client application uses the returned JWT access token to add the JWT string with a “Bearer” designation in the Authorization header of the request to the web API. The web API then validates the JWT token, and if validation is successful, returns the desired resource.</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When the access token expires, the client application will receive an error that indicates the user needs to authenticate again. If the application has a valid refresh token, it can be used to acquire a new access token without prompting the user to sign in again. If the refresh token expires, the application will need to interactively authenticate the user once again.</a:t>
            </a:r>
          </a:p>
          <a:p>
            <a:r>
              <a:rPr lang="en-US" sz="1400" b="0" i="0" u="none" strike="noStrike" kern="1200" dirty="0">
                <a:solidFill>
                  <a:schemeClr val="tx1"/>
                </a:solidFill>
                <a:effectLst/>
                <a:latin typeface="Arial"/>
                <a:ea typeface="+mn-ea"/>
                <a:cs typeface="Arial" charset="0"/>
                <a:sym typeface="Arial"/>
              </a:rPr>
              <a:t>Note</a:t>
            </a:r>
          </a:p>
          <a:p>
            <a:r>
              <a:rPr lang="en-US" sz="1400" b="0" i="0" u="none" strike="noStrike" kern="1200" dirty="0">
                <a:solidFill>
                  <a:schemeClr val="tx1"/>
                </a:solidFill>
                <a:effectLst/>
                <a:latin typeface="Arial"/>
                <a:ea typeface="+mn-ea"/>
                <a:cs typeface="Arial" charset="0"/>
                <a:sym typeface="Arial"/>
              </a:rPr>
              <a:t>The refresh token issued by Azure AD can be used to access multiple resources. For example, if you have a client application that has permission to call two web APIs, the refresh token can be used to get an access token to the other web API as well</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298160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https://docs.microsoft.com/en-gb/azure/active-directory/develop/active-directory-authentication-scenarios#web-application-to-web-api</a:t>
            </a:r>
          </a:p>
          <a:p>
            <a:endParaRPr lang="fr-FR" dirty="0"/>
          </a:p>
          <a:p>
            <a:endParaRPr lang="fr-FR" dirty="0"/>
          </a:p>
          <a:p>
            <a:r>
              <a:rPr lang="en-US" sz="1400" b="0" i="0" u="none" strike="noStrike" kern="1200" dirty="0">
                <a:solidFill>
                  <a:schemeClr val="tx1"/>
                </a:solidFill>
                <a:effectLst/>
                <a:latin typeface="Arial"/>
                <a:ea typeface="+mn-ea"/>
                <a:cs typeface="Arial" charset="0"/>
                <a:sym typeface="Arial"/>
              </a:rPr>
              <a:t>Application identity with OAuth 2.0 client credentials grant</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 user is signed in to Azure AD in the web application (see the </a:t>
            </a:r>
            <a:r>
              <a:rPr lang="en-US" sz="1400" b="0" i="0" u="none" strike="noStrike" kern="1200" dirty="0">
                <a:solidFill>
                  <a:schemeClr val="tx1"/>
                </a:solidFill>
                <a:effectLst/>
                <a:latin typeface="Arial"/>
                <a:ea typeface="+mn-ea"/>
                <a:cs typeface="Arial" charset="0"/>
                <a:sym typeface="Arial"/>
                <a:hlinkClick r:id="rId3"/>
              </a:rPr>
              <a:t>Web Browser to Web Application</a:t>
            </a:r>
            <a:r>
              <a:rPr lang="en-US" sz="1400" b="0" i="0" u="none" strike="noStrike" kern="1200" dirty="0">
                <a:solidFill>
                  <a:schemeClr val="tx1"/>
                </a:solidFill>
                <a:effectLst/>
                <a:latin typeface="Arial"/>
                <a:ea typeface="+mn-ea"/>
                <a:cs typeface="Arial" charset="0"/>
                <a:sym typeface="Arial"/>
              </a:rPr>
              <a:t> above).</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web application needs to acquire an access token so that it can authenticate to the web API and retrieve the desired resource. It makes a request to Azure AD’s token endpoint, providing the credential, Application ID, and web API’s application ID URI.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Azure AD authenticates the application and returns a JWT access token that is used to call the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web application uses the returned JWT access token to add the JWT string with a “Bearer” designation in the Authorization header of the request to the web API. The web API then validates the JWT token, and if validation is successful, returns the desired resource.</a:t>
            </a:r>
          </a:p>
          <a:p>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rPr>
              <a:t>Delegated user identity with OpenID Connect</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 user is signed in to a web application using Azure AD (see the </a:t>
            </a:r>
            <a:r>
              <a:rPr lang="en-US" sz="1400" b="0" i="0" u="none" strike="noStrike" kern="1200" dirty="0">
                <a:solidFill>
                  <a:schemeClr val="tx1"/>
                </a:solidFill>
                <a:effectLst/>
                <a:latin typeface="Arial"/>
                <a:ea typeface="+mn-ea"/>
                <a:cs typeface="Arial" charset="0"/>
                <a:sym typeface="Arial"/>
                <a:hlinkClick r:id="rId3"/>
              </a:rPr>
              <a:t>Web Browser to Web Application</a:t>
            </a:r>
            <a:r>
              <a:rPr lang="en-US" sz="1400" b="0" i="0" u="none" strike="noStrike" kern="1200" dirty="0">
                <a:solidFill>
                  <a:schemeClr val="tx1"/>
                </a:solidFill>
                <a:effectLst/>
                <a:latin typeface="Arial"/>
                <a:ea typeface="+mn-ea"/>
                <a:cs typeface="Arial" charset="0"/>
                <a:sym typeface="Arial"/>
              </a:rPr>
              <a:t> section above). If the user of the web application has not yet consented to allowing the web application to call the web API on its behalf, the user will need to consent. The application will display the permissions it requires, and if any of these are administrator-level permissions, a normal user in the directory will not be able to consent. This consent process only applies to multi-tenant applications, not single tenant applications, as the application will already have the necessary permissions. When the user signed in, the web application received an ID token with information about the user, as well as an authorization code.</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Using the authorization code issued by Azure AD, the web application sends a request to Azure AD’s token endpoint that includes the authorization code, details about the client application (Application ID and redirect URI), and the desired resource (application ID URI for the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authorization code and information about the web application and web API are validated by Azure AD. Upon successful validation, Azure AD returns two tokens: a JWT access token and a JWT refresh token.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web application uses the returned JWT access token to add the JWT string with a “Bearer” designation in the Authorization header of the request to the web API. The web API then validates the JWT token, and if validation is successful, returns the desired resource.</a:t>
            </a:r>
          </a:p>
          <a:p>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rPr>
              <a:t>Delegated user identity with OAuth 2.0 authorization code grant</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 user is already signed in to a web application, whose authentication mechanism is independent of Azure AD.</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web application requires an authorization code to acquire an access token, so it issues a request through the browser to Azure AD’s authorization endpoint, providing the Application ID and redirect URI for the web application after successful authentication. The user signs in to Azure AD.</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If the user of the web application has not yet consented to allowing the web application to call the web API on its behalf, the user will need to consent. The application will display the permissions it requires, and if any of these are administrator-level permissions, a normal user in the directory will not be able to consent. This consent applies to both single and multi-tenant application. In the single tenant case, an admin can perform admin consent to consent on behalf of their users. This can be done using the Grant Permissions button in the </a:t>
            </a:r>
            <a:r>
              <a:rPr lang="en-US" sz="1400" b="0" i="0" u="none" strike="noStrike" kern="1200" dirty="0">
                <a:solidFill>
                  <a:schemeClr val="tx1"/>
                </a:solidFill>
                <a:effectLst/>
                <a:latin typeface="Arial"/>
                <a:ea typeface="+mn-ea"/>
                <a:cs typeface="Arial" charset="0"/>
                <a:sym typeface="Arial"/>
                <a:hlinkClick r:id="rId4"/>
              </a:rPr>
              <a:t>Azure Portal</a:t>
            </a:r>
            <a:r>
              <a:rPr lang="en-US" sz="1400" b="0" i="0" u="none" strike="noStrike" kern="1200" dirty="0">
                <a:solidFill>
                  <a:schemeClr val="tx1"/>
                </a:solidFill>
                <a:effectLst/>
                <a:latin typeface="Arial"/>
                <a:ea typeface="+mn-ea"/>
                <a:cs typeface="Arial" charset="0"/>
                <a:sym typeface="Arial"/>
              </a:rPr>
              <a:t>. </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After the user has consented, the web application receives the authorization code that it needs to acquire an access token.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Using the authorization code issued by Azure AD, the web application sends a request to Azure AD’s token endpoint that includes the authorization code, details about the client application (Application ID and redirect URI), and the desired resource (application ID URI for the web API).</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The authorization code and information about the web application and web API are validated by Azure AD. Upon successful validation, Azure AD returns two tokens: a JWT access token and a JWT refresh token.</a:t>
            </a:r>
          </a:p>
          <a:p>
            <a:pPr marL="342900" indent="-342900">
              <a:buFont typeface="+mj-lt"/>
              <a:buAutoNum type="arabicPeriod"/>
            </a:pPr>
            <a:r>
              <a:rPr lang="en-US" sz="1400" b="0" i="0" u="none" strike="noStrike" kern="1200" dirty="0">
                <a:solidFill>
                  <a:schemeClr val="tx1"/>
                </a:solidFill>
                <a:effectLst/>
                <a:latin typeface="Arial"/>
                <a:ea typeface="+mn-ea"/>
                <a:cs typeface="Arial" charset="0"/>
                <a:sym typeface="Arial"/>
              </a:rPr>
              <a:t>Over HTTPS, the web application uses the returned JWT access token to add the JWT string with a “Bearer” designation in the Authorization header of the request to the web API. The web API then validates the JWT token, and if validation is successful, returns the desired resource.</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21</a:t>
            </a:fld>
            <a:endParaRPr lang="en-GB" dirty="0"/>
          </a:p>
        </p:txBody>
      </p:sp>
    </p:spTree>
    <p:extLst>
      <p:ext uri="{BB962C8B-B14F-4D97-AF65-F5344CB8AC3E}">
        <p14:creationId xmlns:p14="http://schemas.microsoft.com/office/powerpoint/2010/main" val="1522845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27303567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734"/>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734"/>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244945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229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271402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9411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63162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84002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58522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1973212"/>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207248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517"/>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2895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50233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196768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2766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2053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453790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353702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08086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22004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2273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86759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028837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9786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51014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53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29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426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4499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438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9" indent="0">
              <a:buNone/>
              <a:defRPr>
                <a:solidFill>
                  <a:schemeClr val="tx1"/>
                </a:solidFill>
                <a:latin typeface="Consolas" panose="020B0609020204030204" pitchFamily="49" charset="0"/>
                <a:cs typeface="Consolas" panose="020B0609020204030204" pitchFamily="49" charset="0"/>
              </a:defRPr>
            </a:lvl2pPr>
            <a:lvl3pPr marL="584448" indent="0">
              <a:buNone/>
              <a:defRPr>
                <a:solidFill>
                  <a:schemeClr val="tx1"/>
                </a:solidFill>
                <a:latin typeface="Consolas" panose="020B0609020204030204" pitchFamily="49" charset="0"/>
                <a:cs typeface="Consolas" panose="020B0609020204030204" pitchFamily="49" charset="0"/>
              </a:defRPr>
            </a:lvl3pPr>
            <a:lvl4pPr marL="814341" indent="0">
              <a:buNone/>
              <a:defRPr>
                <a:solidFill>
                  <a:schemeClr val="tx1"/>
                </a:solidFill>
                <a:latin typeface="Consolas" panose="020B0609020204030204" pitchFamily="49" charset="0"/>
                <a:cs typeface="Consolas" panose="020B0609020204030204" pitchFamily="49" charset="0"/>
              </a:defRPr>
            </a:lvl4pPr>
            <a:lvl5pPr marL="1050711" indent="0">
              <a:buNone/>
              <a:defRPr>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089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643122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577980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4382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006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38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47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53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20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304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95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073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073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808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011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713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1732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1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18790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97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031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2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248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2093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629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543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a:srcRect l="5042" t="12601" r="21691" b="58198"/>
          <a:stretch/>
        </p:blipFill>
        <p:spPr>
          <a:xfrm>
            <a:off x="0" y="2185675"/>
            <a:ext cx="12452707" cy="3302748"/>
          </a:xfrm>
          <a:prstGeom prst="rect">
            <a:avLst/>
          </a:prstGeom>
        </p:spPr>
      </p:pic>
    </p:spTree>
    <p:extLst>
      <p:ext uri="{BB962C8B-B14F-4D97-AF65-F5344CB8AC3E}">
        <p14:creationId xmlns:p14="http://schemas.microsoft.com/office/powerpoint/2010/main" val="772382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FFCCA-F624-4C41-8704-1C58D5938BEF}"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24080" y="6517106"/>
            <a:ext cx="463234" cy="123111"/>
          </a:xfrm>
        </p:spPr>
        <p:txBody>
          <a:bodyPr/>
          <a:lstStyle/>
          <a:p>
            <a:fld id="{A0F9F1C7-7B46-4F4A-9986-9A5625566C6C}" type="slidenum">
              <a:rPr lang="en-US" smtClean="0"/>
              <a:t>‹N°›</a:t>
            </a:fld>
            <a:endParaRPr lang="en-US"/>
          </a:p>
        </p:txBody>
      </p:sp>
    </p:spTree>
    <p:extLst>
      <p:ext uri="{BB962C8B-B14F-4D97-AF65-F5344CB8AC3E}">
        <p14:creationId xmlns:p14="http://schemas.microsoft.com/office/powerpoint/2010/main" val="3508566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897729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For more information, see Use of Microsoft Copyrighted Content at</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hlinkClick r:id="rId2"/>
              </a:rPr>
              <a:t>http://www.microsoft.com/about/legal/permissions/</a:t>
            </a:r>
            <a:endParaRPr lang="en-US" sz="1360" dirty="0">
              <a:solidFill>
                <a:srgbClr val="000000">
                  <a:alpha val="87000"/>
                </a:srgbClr>
              </a:solidFill>
              <a:latin typeface="Calibri" panose="020F0502020204030204"/>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Conditions and Terms of Use</a:t>
            </a:r>
            <a:endParaRPr lang="en-US" sz="1496" dirty="0">
              <a:solidFill>
                <a:srgbClr val="000000"/>
              </a:solidFill>
              <a:latin typeface="Calibri" panose="020F0502020204030204"/>
            </a:endParaRPr>
          </a:p>
        </p:txBody>
      </p:sp>
      <p:sp>
        <p:nvSpPr>
          <p:cNvPr id="8" name="TextBox 7"/>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00" eaLnBrk="1" fontAlgn="auto" hangingPunct="1">
              <a:spcBef>
                <a:spcPts val="0"/>
              </a:spcBef>
              <a:spcAft>
                <a:spcPts val="816"/>
              </a:spcAft>
            </a:pPr>
            <a:endParaRPr lang="en-US" sz="1360" dirty="0">
              <a:solidFill>
                <a:srgbClr val="000000">
                  <a:alpha val="87000"/>
                </a:srgbClr>
              </a:solidFill>
              <a:latin typeface="Calibri" panose="020F0502020204030204"/>
            </a:endParaRPr>
          </a:p>
        </p:txBody>
      </p:sp>
    </p:spTree>
    <p:extLst>
      <p:ext uri="{BB962C8B-B14F-4D97-AF65-F5344CB8AC3E}">
        <p14:creationId xmlns:p14="http://schemas.microsoft.com/office/powerpoint/2010/main" val="386184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solidFill>
                  <a:prstClr val="black">
                    <a:tint val="75000"/>
                  </a:prstClr>
                </a:solidFill>
              </a:rPr>
              <a:pPr/>
              <a:t>9/14/2018</a:t>
            </a:fld>
            <a:endParaRPr lang="en-US">
              <a:solidFill>
                <a:prstClr val="black">
                  <a:tint val="75000"/>
                </a:prstClr>
              </a:solidFill>
            </a:endParaRP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623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0"/>
            <a:ext cx="11500630" cy="569332"/>
          </a:xfrm>
        </p:spPr>
        <p:txBody>
          <a:bodyPr>
            <a:normAutofit/>
          </a:bodyPr>
          <a:lstStyle>
            <a:lvl1pPr>
              <a:defRPr sz="3264"/>
            </a:lvl1pPr>
          </a:lstStyle>
          <a:p>
            <a:r>
              <a:rPr lang="en-US"/>
              <a:t>Click to edit Master title style</a:t>
            </a:r>
          </a:p>
        </p:txBody>
      </p:sp>
      <p:sp>
        <p:nvSpPr>
          <p:cNvPr id="7" name="Text Placeholder 6"/>
          <p:cNvSpPr>
            <a:spLocks noGrp="1"/>
          </p:cNvSpPr>
          <p:nvPr>
            <p:ph type="body" sz="quarter" idx="13"/>
          </p:nvPr>
        </p:nvSpPr>
        <p:spPr>
          <a:xfrm>
            <a:off x="410404" y="1521033"/>
            <a:ext cx="11398029" cy="4699432"/>
          </a:xfrm>
        </p:spPr>
        <p:txBody>
          <a:bodyPr lIns="144000"/>
          <a:lstStyle>
            <a:lvl1pPr>
              <a:lnSpc>
                <a:spcPct val="120000"/>
              </a:lnSpc>
              <a:spcBef>
                <a:spcPts val="0"/>
              </a:spcBef>
              <a:spcAft>
                <a:spcPts val="306"/>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14"/>
          </p:nvPr>
        </p:nvSpPr>
        <p:spPr/>
        <p:txBody>
          <a:bodyPr/>
          <a:lstStyle/>
          <a:p>
            <a:endParaRPr lang="en-US">
              <a:solidFill>
                <a:prstClr val="black">
                  <a:tint val="75000"/>
                </a:prstClr>
              </a:solidFill>
            </a:endParaRPr>
          </a:p>
        </p:txBody>
      </p:sp>
      <p:sp>
        <p:nvSpPr>
          <p:cNvPr id="18" name="Text Placeholder 17"/>
          <p:cNvSpPr>
            <a:spLocks noGrp="1"/>
          </p:cNvSpPr>
          <p:nvPr>
            <p:ph type="body" sz="quarter" idx="17"/>
          </p:nvPr>
        </p:nvSpPr>
        <p:spPr>
          <a:xfrm>
            <a:off x="310912" y="954633"/>
            <a:ext cx="11492405" cy="498684"/>
          </a:xfrm>
        </p:spPr>
        <p:txBody>
          <a:bodyPr lIns="180000">
            <a:normAutofit/>
          </a:bodyPr>
          <a:lstStyle>
            <a:lvl1pPr marL="0" indent="0">
              <a:buNone/>
              <a:defRPr sz="2652">
                <a:solidFill>
                  <a:schemeClr val="accent1">
                    <a:lumMod val="50000"/>
                  </a:schemeClr>
                </a:solidFill>
                <a:latin typeface="Segoe UI Light" panose="020B0502040204020203" pitchFamily="34" charset="0"/>
              </a:defRPr>
            </a:lvl1pPr>
          </a:lstStyle>
          <a:p>
            <a:pPr lvl="0"/>
            <a:r>
              <a:rPr lang="en-US"/>
              <a:t>Click to edit Master text styles</a:t>
            </a:r>
          </a:p>
        </p:txBody>
      </p:sp>
      <p:sp>
        <p:nvSpPr>
          <p:cNvPr id="8" name="Slide Number Placeholder 3">
            <a:extLst>
              <a:ext uri="{FF2B5EF4-FFF2-40B4-BE49-F238E27FC236}">
                <a16:creationId xmlns:a16="http://schemas.microsoft.com/office/drawing/2014/main" id="{BA4E36E1-3E82-4CF5-BC34-0FB33FDC50C3}"/>
              </a:ext>
            </a:extLst>
          </p:cNvPr>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a:extLst>
              <a:ext uri="{FF2B5EF4-FFF2-40B4-BE49-F238E27FC236}">
                <a16:creationId xmlns:a16="http://schemas.microsoft.com/office/drawing/2014/main" id="{8E04E702-14FA-4870-BE32-1D11AD01C4CB}"/>
              </a:ext>
            </a:extLst>
          </p:cNvPr>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75151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74759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3092351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0775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2840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345377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479130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196690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471203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91085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59719A99-E623-4601-B985-F26945D273CF}" type="datetime1">
              <a:rPr lang="en-US" smtClean="0"/>
              <a:pPr/>
              <a:t>9/14/2018</a:t>
            </a:fld>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15630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162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97C2647B-2CB6-4DA8-99F1-BFA229753949}" type="datetime1">
              <a:rPr lang="en-US" smtClean="0"/>
              <a:pPr/>
              <a:t>9/14/2018</a:t>
            </a:fld>
            <a:endParaRPr lang="en-US" dirty="0"/>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64378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718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a:t>Click icon to add picture</a:t>
            </a:r>
            <a:endParaRPr lang="en-US" dirty="0"/>
          </a:p>
        </p:txBody>
      </p:sp>
    </p:spTree>
    <p:extLst>
      <p:ext uri="{BB962C8B-B14F-4D97-AF65-F5344CB8AC3E}">
        <p14:creationId xmlns:p14="http://schemas.microsoft.com/office/powerpoint/2010/main" val="4221951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42FC5A46-1B5E-4CD0-B5F3-53F130AAFD15}" type="datetime1">
              <a:rPr lang="en-US" smtClean="0"/>
              <a:pPr/>
              <a:t>9/14/2018</a:t>
            </a:fld>
            <a:endParaRPr lang="en-US" dirty="0"/>
          </a:p>
        </p:txBody>
      </p:sp>
      <p:sp>
        <p:nvSpPr>
          <p:cNvPr id="10"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6312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928967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568048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E01060FE-E596-4D38-8C3D-586C38809B29}" type="datetime1">
              <a:rPr lang="en-US" smtClean="0">
                <a:solidFill>
                  <a:prstClr val="white"/>
                </a:solidFill>
              </a:rPr>
              <a:pPr/>
              <a:t>9/14/2018</a:t>
            </a:fld>
            <a:endParaRPr lang="en-US" dirty="0">
              <a:solidFill>
                <a:prstClr val="white"/>
              </a:solidFill>
            </a:endParaRPr>
          </a:p>
        </p:txBody>
      </p:sp>
      <p:sp>
        <p:nvSpPr>
          <p:cNvPr id="8"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7395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2139EBD2-04A7-4D17-9220-0A53AC5266C5}" type="datetime1">
              <a:rPr lang="en-US" smtClean="0">
                <a:solidFill>
                  <a:prstClr val="white"/>
                </a:solidFill>
              </a:rPr>
              <a:pPr/>
              <a:t>9/14/2018</a:t>
            </a:fld>
            <a:endParaRPr lang="en-US" dirty="0">
              <a:solidFill>
                <a:prstClr val="white"/>
              </a:solidFill>
            </a:endParaRPr>
          </a:p>
        </p:txBody>
      </p:sp>
      <p:sp>
        <p:nvSpPr>
          <p:cNvPr id="9"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6075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8304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9895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5561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40" tIns="45720">
            <a:normAutofit/>
          </a:bodyPr>
          <a:lstStyle>
            <a:lvl1pPr marL="0" indent="0">
              <a:spcBef>
                <a:spcPts val="612"/>
              </a:spcBef>
              <a:buFontTx/>
              <a:buNone/>
              <a:tabLst>
                <a:tab pos="642764"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869993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913" y="3444186"/>
            <a:ext cx="11667832" cy="1529698"/>
          </a:xfrm>
          <a:prstGeom prst="rect">
            <a:avLst/>
          </a:prstGeom>
          <a:noFill/>
          <a:ln>
            <a:noFill/>
          </a:ln>
        </p:spPr>
        <p:txBody>
          <a:bodyPr vert="horz" wrap="square" lIns="248694" tIns="186521" rIns="124347" bIns="62174" rtlCol="0" anchor="t" anchorCtr="0">
            <a:noAutofit/>
          </a:bodyPr>
          <a:lstStyle/>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73" eaLnBrk="1" fontAlgn="auto" hangingPunct="1">
              <a:lnSpc>
                <a:spcPct val="90000"/>
              </a:lnSpc>
              <a:spcBef>
                <a:spcPts val="0"/>
              </a:spcBef>
              <a:spcAft>
                <a:spcPts val="816"/>
              </a:spcAft>
            </a:pPr>
            <a:endParaRPr lang="en-US" sz="1122" dirty="0">
              <a:solidFill>
                <a:srgbClr val="3F3F3F">
                  <a:alpha val="87000"/>
                </a:srgbClr>
              </a:solidFill>
              <a:cs typeface="Segoe UI" panose="020B0502040204020203" pitchFamily="34" charset="0"/>
            </a:endParaRPr>
          </a:p>
        </p:txBody>
      </p:sp>
      <p:sp>
        <p:nvSpPr>
          <p:cNvPr id="2" name="TextBox 1"/>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Conditions and Terms of Use</a:t>
            </a:r>
            <a:endParaRPr lang="en-US" sz="1496" dirty="0">
              <a:solidFill>
                <a:prstClr val="black"/>
              </a:solidFill>
              <a:latin typeface="Calibri" panose="020F0502020204030204"/>
            </a:endParaRPr>
          </a:p>
        </p:txBody>
      </p:sp>
      <p:sp>
        <p:nvSpPr>
          <p:cNvPr id="6" name="TextBox 5"/>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Copyright and Trademarks</a:t>
            </a:r>
          </a:p>
        </p:txBody>
      </p:sp>
      <p:sp>
        <p:nvSpPr>
          <p:cNvPr id="7" name="TextBox 6"/>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8" name="TextBox 7"/>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a:solidFill>
                  <a:srgbClr val="277EB5"/>
                </a:solidFill>
                <a:latin typeface="Calibri" panose="020F0502020204030204"/>
              </a:rPr>
              <a:t>© 2015 </a:t>
            </a:r>
            <a:r>
              <a:rPr lang="en-US" sz="1088" dirty="0">
                <a:solidFill>
                  <a:srgbClr val="277EB5"/>
                </a:solidFill>
                <a:latin typeface="Calibri" panose="020F0502020204030204"/>
              </a:rPr>
              <a:t>Microsoft Corporation. All rights reserved.</a:t>
            </a:r>
          </a:p>
        </p:txBody>
      </p:sp>
      <p:sp>
        <p:nvSpPr>
          <p:cNvPr id="10" name="TextBox 9"/>
          <p:cNvSpPr txBox="1"/>
          <p:nvPr userDrawn="1"/>
        </p:nvSpPr>
        <p:spPr>
          <a:xfrm>
            <a:off x="310913" y="721149"/>
            <a:ext cx="11667832" cy="2486942"/>
          </a:xfrm>
          <a:prstGeom prst="rect">
            <a:avLst/>
          </a:prstGeom>
          <a:noFill/>
          <a:ln>
            <a:noFill/>
          </a:ln>
        </p:spPr>
        <p:txBody>
          <a:bodyPr vert="horz" wrap="square" lIns="248694" tIns="186521" rIns="124347" bIns="62174" rtlCol="0" anchor="t" anchorCtr="0">
            <a:normAutofit/>
          </a:bodyPr>
          <a:lstStyle/>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73" eaLnBrk="1" fontAlgn="auto" hangingPunct="1">
              <a:spcBef>
                <a:spcPts val="0"/>
              </a:spcBef>
              <a:spcAft>
                <a:spcPts val="816"/>
              </a:spcAft>
            </a:pPr>
            <a:endParaRPr lang="en-US" sz="1122"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833049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5" y="2953250"/>
            <a:ext cx="3637896" cy="859744"/>
          </a:xfrm>
          <a:prstGeom prst="rect">
            <a:avLst/>
          </a:prstGeom>
        </p:spPr>
      </p:pic>
    </p:spTree>
    <p:extLst>
      <p:ext uri="{BB962C8B-B14F-4D97-AF65-F5344CB8AC3E}">
        <p14:creationId xmlns:p14="http://schemas.microsoft.com/office/powerpoint/2010/main" val="523637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416939467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79164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6012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33072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88542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96425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356015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9228280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691769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904121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1757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15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554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11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5625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9906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445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1272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0625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a:t>Click to edit Master title style</a:t>
            </a:r>
          </a:p>
        </p:txBody>
      </p:sp>
    </p:spTree>
    <p:extLst>
      <p:ext uri="{BB962C8B-B14F-4D97-AF65-F5344CB8AC3E}">
        <p14:creationId xmlns:p14="http://schemas.microsoft.com/office/powerpoint/2010/main" val="9021585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25923319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1955625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95453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925334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035485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389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0287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698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6894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0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4150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29660" y="1476623"/>
            <a:ext cx="5597872" cy="1961371"/>
          </a:xfrm>
        </p:spPr>
        <p:txBody>
          <a:bodyPr/>
          <a:lstStyle>
            <a:lvl1pPr marL="346675" indent="-346675">
              <a:lnSpc>
                <a:spcPct val="90000"/>
              </a:lnSpc>
              <a:defRPr sz="2856"/>
            </a:lvl1pPr>
            <a:lvl2pPr marL="686605" indent="-331837">
              <a:lnSpc>
                <a:spcPct val="90000"/>
              </a:lnSpc>
              <a:defRPr sz="2448"/>
            </a:lvl2pPr>
            <a:lvl3pPr marL="972579" indent="-294067">
              <a:lnSpc>
                <a:spcPct val="90000"/>
              </a:lnSpc>
              <a:defRPr sz="2040"/>
            </a:lvl3pPr>
            <a:lvl4pPr marL="1251808" indent="-279228">
              <a:lnSpc>
                <a:spcPct val="90000"/>
              </a:lnSpc>
              <a:defRPr sz="1836"/>
            </a:lvl4pPr>
            <a:lvl5pPr marL="1545873" indent="-285973">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769" indent="-354769">
              <a:lnSpc>
                <a:spcPct val="90000"/>
              </a:lnSpc>
              <a:defRPr sz="2856"/>
            </a:lvl1pPr>
            <a:lvl2pPr marL="686605" indent="-346675">
              <a:lnSpc>
                <a:spcPct val="90000"/>
              </a:lnSpc>
              <a:defRPr sz="2448"/>
            </a:lvl2pPr>
            <a:lvl3pPr marL="980672" indent="-308904">
              <a:lnSpc>
                <a:spcPct val="90000"/>
              </a:lnSpc>
              <a:defRPr sz="2040"/>
            </a:lvl3pPr>
            <a:lvl4pPr marL="1251808" indent="-271135">
              <a:lnSpc>
                <a:spcPct val="90000"/>
              </a:lnSpc>
              <a:defRPr sz="1836"/>
            </a:lvl4pPr>
            <a:lvl5pPr marL="1545873" indent="-2792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064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796"/>
            <a:ext cx="11375536" cy="762786"/>
          </a:xfrm>
        </p:spPr>
        <p:txBody>
          <a:bodyPr/>
          <a:lstStyle>
            <a:lvl1pPr>
              <a:defRPr sz="5506">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4995053"/>
          </a:xfrm>
        </p:spPr>
        <p:txBody>
          <a:bodyPr>
            <a:normAutofit/>
          </a:bodyPr>
          <a:lstStyle>
            <a:lvl1pPr marL="574628" indent="-571390">
              <a:lnSpc>
                <a:spcPct val="110000"/>
              </a:lnSpc>
              <a:spcBef>
                <a:spcPts val="0"/>
              </a:spcBef>
              <a:spcAft>
                <a:spcPts val="918"/>
              </a:spcAft>
              <a:buSzPct val="80000"/>
              <a:buFont typeface="Arial" pitchFamily="34" charset="0"/>
              <a:buChar char="•"/>
              <a:defRPr sz="4080" spc="-102" baseline="0">
                <a:solidFill>
                  <a:schemeClr val="bg1"/>
                </a:solidFill>
                <a:latin typeface="Segoe UI Light" pitchFamily="34" charset="0"/>
              </a:defRPr>
            </a:lvl1pPr>
            <a:lvl2pPr marL="972951" indent="-342834">
              <a:lnSpc>
                <a:spcPct val="120000"/>
              </a:lnSpc>
              <a:spcBef>
                <a:spcPts val="0"/>
              </a:spcBef>
              <a:spcAft>
                <a:spcPts val="300"/>
              </a:spcAft>
              <a:buSzPct val="80000"/>
              <a:buFont typeface="Arial" pitchFamily="34" charset="0"/>
              <a:buChar char="•"/>
              <a:defRPr sz="2400" spc="-51" baseline="0">
                <a:solidFill>
                  <a:schemeClr val="bg1"/>
                </a:soli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156" y="6561934"/>
            <a:ext cx="1220681" cy="140861"/>
          </a:xfrm>
          <a:prstGeom prst="rect">
            <a:avLst/>
          </a:prstGeom>
        </p:spPr>
      </p:pic>
      <p:sp>
        <p:nvSpPr>
          <p:cNvPr id="8" name="Rectangle 7"/>
          <p:cNvSpPr/>
          <p:nvPr userDrawn="1"/>
        </p:nvSpPr>
        <p:spPr bwMode="auto">
          <a:xfrm>
            <a:off x="1" y="2"/>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586512" y="-8441"/>
            <a:ext cx="863189"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338893" y="-8440"/>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9091275" y="-8440"/>
            <a:ext cx="1699926" cy="851316"/>
          </a:xfrm>
          <a:prstGeom prst="rect">
            <a:avLst/>
          </a:prstGeom>
        </p:spPr>
      </p:pic>
    </p:spTree>
    <p:extLst>
      <p:ext uri="{BB962C8B-B14F-4D97-AF65-F5344CB8AC3E}">
        <p14:creationId xmlns:p14="http://schemas.microsoft.com/office/powerpoint/2010/main" val="20515849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
        <p:nvSpPr>
          <p:cNvPr id="6" name="Text Placeholder 5"/>
          <p:cNvSpPr>
            <a:spLocks noGrp="1"/>
          </p:cNvSpPr>
          <p:nvPr>
            <p:ph type="body" sz="quarter" idx="15" hasCustomPrompt="1"/>
          </p:nvPr>
        </p:nvSpPr>
        <p:spPr>
          <a:xfrm>
            <a:off x="10333038" y="296864"/>
            <a:ext cx="1828800" cy="378565"/>
          </a:xfrm>
        </p:spPr>
        <p:txBody>
          <a:bodyPr/>
          <a:lstStyle>
            <a:lvl1pPr marL="0" indent="0" algn="r">
              <a:buNone/>
              <a:defRPr sz="1399" baseline="0"/>
            </a:lvl1pPr>
          </a:lstStyle>
          <a:p>
            <a:pPr lvl="0"/>
            <a:r>
              <a:rPr lang="en-US" dirty="0"/>
              <a:t>Session Code</a:t>
            </a:r>
          </a:p>
        </p:txBody>
      </p:sp>
    </p:spTree>
    <p:extLst>
      <p:ext uri="{BB962C8B-B14F-4D97-AF65-F5344CB8AC3E}">
        <p14:creationId xmlns:p14="http://schemas.microsoft.com/office/powerpoint/2010/main" val="300536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hart" Target="../charts/char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1.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chart" Target="../charts/chart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7.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16.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5.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1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3"/>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73" fontAlgn="auto"/>
            <a:fld id="{C38662A8-215F-48B6-BCB2-3B7A098251B5}" type="datetime1">
              <a:rPr lang="en-US" smtClean="0">
                <a:solidFill>
                  <a:prstClr val="black">
                    <a:tint val="75000"/>
                  </a:prstClr>
                </a:solidFill>
              </a:rPr>
              <a:pPr defTabSz="932573" fontAlgn="auto"/>
              <a:t>9/14/2018</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3"/>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73" fontAlgn="auto"/>
            <a:r>
              <a:rPr lang="en-US">
                <a:solidFill>
                  <a:prstClr val="black">
                    <a:tint val="75000"/>
                  </a:prstClr>
                </a:solidFill>
              </a:rPr>
              <a:t>Microsoft Confidential</a:t>
            </a:r>
          </a:p>
        </p:txBody>
      </p:sp>
      <p:sp>
        <p:nvSpPr>
          <p:cNvPr id="6" name="Slide Number Placeholder 5"/>
          <p:cNvSpPr>
            <a:spLocks noGrp="1"/>
          </p:cNvSpPr>
          <p:nvPr>
            <p:ph type="sldNum" sz="quarter" idx="4"/>
          </p:nvPr>
        </p:nvSpPr>
        <p:spPr>
          <a:xfrm>
            <a:off x="8783260" y="6482893"/>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73" fontAlgn="auto"/>
            <a:fld id="{AFFF257A-30C5-4AFB-911B-BE4CEEA1EA82}" type="slidenum">
              <a:rPr lang="en-US" smtClean="0">
                <a:solidFill>
                  <a:prstClr val="black">
                    <a:tint val="75000"/>
                  </a:prstClr>
                </a:solidFill>
              </a:rPr>
              <a:pPr defTabSz="932573" fontAlgn="auto"/>
              <a:t>‹N°›</a:t>
            </a:fld>
            <a:endParaRPr lang="en-US">
              <a:solidFill>
                <a:prstClr val="black">
                  <a:tint val="75000"/>
                </a:prstClr>
              </a:solidFill>
            </a:endParaRPr>
          </a:p>
        </p:txBody>
      </p:sp>
    </p:spTree>
    <p:extLst>
      <p:ext uri="{BB962C8B-B14F-4D97-AF65-F5344CB8AC3E}">
        <p14:creationId xmlns:p14="http://schemas.microsoft.com/office/powerpoint/2010/main" val="1948807564"/>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Lst>
  <p:hf hdr="0" ftr="0" dt="0"/>
  <p:txStyles>
    <p:titleStyle>
      <a:lvl1pPr algn="l" defTabSz="932573"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3" indent="-233143" algn="l" defTabSz="932573"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30" indent="-233143" algn="l" defTabSz="932573"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16" indent="-233143" algn="l" defTabSz="932573"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03" indent="-233143" algn="l" defTabSz="932573"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90" indent="-233143" algn="l" defTabSz="932573"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7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3" rtl="0" eaLnBrk="1" latinLnBrk="0" hangingPunct="1">
        <a:defRPr sz="1836" kern="1200">
          <a:solidFill>
            <a:schemeClr val="tx1"/>
          </a:solidFill>
          <a:latin typeface="+mn-lt"/>
          <a:ea typeface="+mn-ea"/>
          <a:cs typeface="+mn-cs"/>
        </a:defRPr>
      </a:lvl1pPr>
      <a:lvl2pPr marL="466287" algn="l" defTabSz="932573" rtl="0" eaLnBrk="1" latinLnBrk="0" hangingPunct="1">
        <a:defRPr sz="1836" kern="1200">
          <a:solidFill>
            <a:schemeClr val="tx1"/>
          </a:solidFill>
          <a:latin typeface="+mn-lt"/>
          <a:ea typeface="+mn-ea"/>
          <a:cs typeface="+mn-cs"/>
        </a:defRPr>
      </a:lvl2pPr>
      <a:lvl3pPr marL="932573" algn="l" defTabSz="932573" rtl="0" eaLnBrk="1" latinLnBrk="0" hangingPunct="1">
        <a:defRPr sz="1836" kern="1200">
          <a:solidFill>
            <a:schemeClr val="tx1"/>
          </a:solidFill>
          <a:latin typeface="+mn-lt"/>
          <a:ea typeface="+mn-ea"/>
          <a:cs typeface="+mn-cs"/>
        </a:defRPr>
      </a:lvl3pPr>
      <a:lvl4pPr marL="1398860" algn="l" defTabSz="932573" rtl="0" eaLnBrk="1" latinLnBrk="0" hangingPunct="1">
        <a:defRPr sz="1836" kern="1200">
          <a:solidFill>
            <a:schemeClr val="tx1"/>
          </a:solidFill>
          <a:latin typeface="+mn-lt"/>
          <a:ea typeface="+mn-ea"/>
          <a:cs typeface="+mn-cs"/>
        </a:defRPr>
      </a:lvl4pPr>
      <a:lvl5pPr marL="1865146" algn="l" defTabSz="932573" rtl="0" eaLnBrk="1" latinLnBrk="0" hangingPunct="1">
        <a:defRPr sz="1836" kern="1200">
          <a:solidFill>
            <a:schemeClr val="tx1"/>
          </a:solidFill>
          <a:latin typeface="+mn-lt"/>
          <a:ea typeface="+mn-ea"/>
          <a:cs typeface="+mn-cs"/>
        </a:defRPr>
      </a:lvl5pPr>
      <a:lvl6pPr marL="2331433" algn="l" defTabSz="932573" rtl="0" eaLnBrk="1" latinLnBrk="0" hangingPunct="1">
        <a:defRPr sz="1836" kern="1200">
          <a:solidFill>
            <a:schemeClr val="tx1"/>
          </a:solidFill>
          <a:latin typeface="+mn-lt"/>
          <a:ea typeface="+mn-ea"/>
          <a:cs typeface="+mn-cs"/>
        </a:defRPr>
      </a:lvl6pPr>
      <a:lvl7pPr marL="2797719" algn="l" defTabSz="932573" rtl="0" eaLnBrk="1" latinLnBrk="0" hangingPunct="1">
        <a:defRPr sz="1836" kern="1200">
          <a:solidFill>
            <a:schemeClr val="tx1"/>
          </a:solidFill>
          <a:latin typeface="+mn-lt"/>
          <a:ea typeface="+mn-ea"/>
          <a:cs typeface="+mn-cs"/>
        </a:defRPr>
      </a:lvl7pPr>
      <a:lvl8pPr marL="3264006" algn="l" defTabSz="932573" rtl="0" eaLnBrk="1" latinLnBrk="0" hangingPunct="1">
        <a:defRPr sz="1836" kern="1200">
          <a:solidFill>
            <a:schemeClr val="tx1"/>
          </a:solidFill>
          <a:latin typeface="+mn-lt"/>
          <a:ea typeface="+mn-ea"/>
          <a:cs typeface="+mn-cs"/>
        </a:defRPr>
      </a:lvl8pPr>
      <a:lvl9pPr marL="3730293" algn="l" defTabSz="932573"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75682602"/>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036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241779679"/>
      </p:ext>
    </p:extLst>
  </p:cSld>
  <p:clrMap bg1="dk1" tx1="lt1" bg2="dk2" tx2="lt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 id="2147484758" r:id="rId29"/>
    <p:sldLayoutId id="214748475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6251077"/>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hyperlink" Target="https://azure.microsoft.com/en-us/documentation/articles/active-directory-integrating-applications/" TargetMode="Externa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docs.microsoft.com/en-gb/azure/active-directory/develop/active-directory-authentication-scenarios#web-browser-to-web-application" TargetMode="External"/><Relationship Id="rId7" Type="http://schemas.openxmlformats.org/officeDocument/2006/relationships/hyperlink" Target="https://docs.microsoft.com/en-gb/azure/active-directory/develop/active-directory-authentication-scenarios#daemon-or-server-application-to-web-api"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docs.microsoft.com/en-gb/azure/active-directory/develop/active-directory-authentication-scenarios#web-application-to-web-api" TargetMode="External"/><Relationship Id="rId5" Type="http://schemas.openxmlformats.org/officeDocument/2006/relationships/hyperlink" Target="https://docs.microsoft.com/en-gb/azure/active-directory/develop/active-directory-authentication-scenarios#native-application-to-web-api" TargetMode="External"/><Relationship Id="rId4" Type="http://schemas.openxmlformats.org/officeDocument/2006/relationships/hyperlink" Target="https://docs.microsoft.com/en-gb/azure/active-directory/develop/active-directory-authentication-scenarios#single-page-application-sp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docs.microsoft.com/en-gb/azure/active-directory/develop/active-directory-authentication-scenarios#web-browser-to-web-application" TargetMode="Externa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gb/azure/active-directory/develop/active-directory-authentication-scenarios#single-page-application-spa"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tools.ietf.org/html/rfc6749" TargetMode="External"/><Relationship Id="rId4" Type="http://schemas.openxmlformats.org/officeDocument/2006/relationships/hyperlink" Target="https://docs.microsoft.com/en-gb/azure/active-directory/develop/active-directory-authentication-scenarios#native-application-to-web-api"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gb/azure/active-directory/develop/active-directory-authentication-scenarios#web-application-to-web-api"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gb/azure/active-directory/develop/active-directory-authentication-scenarios#daemon-or-server-application-to-web-api"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aka.ms/GraphBestPractic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blogs.technet.microsoft.com/office365security/defending-against-illicit-consent-grant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2A7D4-CB5E-493A-AA9F-AF0F7149887E}"/>
              </a:ext>
            </a:extLst>
          </p:cNvPr>
          <p:cNvPicPr>
            <a:picLocks noChangeAspect="1"/>
          </p:cNvPicPr>
          <p:nvPr/>
        </p:nvPicPr>
        <p:blipFill>
          <a:blip r:embed="rId3"/>
          <a:stretch>
            <a:fillRect/>
          </a:stretch>
        </p:blipFill>
        <p:spPr>
          <a:xfrm>
            <a:off x="8681749" y="3467568"/>
            <a:ext cx="3488368" cy="1879712"/>
          </a:xfrm>
          <a:prstGeom prst="rect">
            <a:avLst/>
          </a:prstGeom>
        </p:spPr>
      </p:pic>
      <p:sp>
        <p:nvSpPr>
          <p:cNvPr id="16" name="Title 2">
            <a:extLst>
              <a:ext uri="{FF2B5EF4-FFF2-40B4-BE49-F238E27FC236}">
                <a16:creationId xmlns:a16="http://schemas.microsoft.com/office/drawing/2014/main" id="{A23B81E8-C147-4E9F-8AA5-FB35E0132D7B}"/>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17" name="Espace réservé du texte 3">
            <a:extLst>
              <a:ext uri="{FF2B5EF4-FFF2-40B4-BE49-F238E27FC236}">
                <a16:creationId xmlns:a16="http://schemas.microsoft.com/office/drawing/2014/main" id="{2DDC063D-AC82-490E-B758-D59FCC4CF54D}"/>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18" name="TextBox 4">
            <a:extLst>
              <a:ext uri="{FF2B5EF4-FFF2-40B4-BE49-F238E27FC236}">
                <a16:creationId xmlns:a16="http://schemas.microsoft.com/office/drawing/2014/main" id="{1CCD1E60-E23E-4AF1-B1FC-BFC63894CB2E}"/>
              </a:ext>
            </a:extLst>
          </p:cNvPr>
          <p:cNvSpPr txBox="1"/>
          <p:nvPr/>
        </p:nvSpPr>
        <p:spPr>
          <a:xfrm>
            <a:off x="274702" y="3405823"/>
            <a:ext cx="7863754" cy="1037207"/>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6 - Application Permissions and Consent Model</a:t>
            </a:r>
          </a:p>
          <a:p>
            <a:pPr algn="l">
              <a:lnSpc>
                <a:spcPct val="90000"/>
              </a:lnSpc>
              <a:spcAft>
                <a:spcPts val="600"/>
              </a:spcAft>
            </a:pPr>
            <a:endParaRPr lang="en-US" sz="2400" dirty="0">
              <a:solidFill>
                <a:schemeClr val="bg1"/>
              </a:solidFill>
            </a:endParaRPr>
          </a:p>
        </p:txBody>
      </p:sp>
    </p:spTree>
    <p:extLst>
      <p:ext uri="{BB962C8B-B14F-4D97-AF65-F5344CB8AC3E}">
        <p14:creationId xmlns:p14="http://schemas.microsoft.com/office/powerpoint/2010/main" val="11262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54731-0DC9-4009-9BD1-FB25459D011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368D7884-BE00-42C3-94F3-EF0AEBC69DB0}"/>
              </a:ext>
            </a:extLst>
          </p:cNvPr>
          <p:cNvSpPr>
            <a:spLocks noGrp="1"/>
          </p:cNvSpPr>
          <p:nvPr>
            <p:ph type="body" sz="quarter" idx="13"/>
          </p:nvPr>
        </p:nvSpPr>
        <p:spPr/>
        <p:txBody>
          <a:bodyPr/>
          <a:lstStyle/>
          <a:p>
            <a:r>
              <a:rPr lang="fr-FR" dirty="0"/>
              <a:t>Effective Permissions</a:t>
            </a:r>
          </a:p>
        </p:txBody>
      </p:sp>
      <p:graphicFrame>
        <p:nvGraphicFramePr>
          <p:cNvPr id="4" name="Table 3">
            <a:extLst>
              <a:ext uri="{FF2B5EF4-FFF2-40B4-BE49-F238E27FC236}">
                <a16:creationId xmlns:a16="http://schemas.microsoft.com/office/drawing/2014/main" id="{6A7A8835-055F-4C41-ABF2-0B751EDE3752}"/>
              </a:ext>
            </a:extLst>
          </p:cNvPr>
          <p:cNvGraphicFramePr>
            <a:graphicFrameLocks noGrp="1"/>
          </p:cNvGraphicFramePr>
          <p:nvPr>
            <p:extLst>
              <p:ext uri="{D42A27DB-BD31-4B8C-83A1-F6EECF244321}">
                <p14:modId xmlns:p14="http://schemas.microsoft.com/office/powerpoint/2010/main" val="3375364887"/>
              </p:ext>
            </p:extLst>
          </p:nvPr>
        </p:nvGraphicFramePr>
        <p:xfrm>
          <a:off x="493346" y="1428749"/>
          <a:ext cx="11431735" cy="3933665"/>
        </p:xfrm>
        <a:graphic>
          <a:graphicData uri="http://schemas.openxmlformats.org/drawingml/2006/table">
            <a:tbl>
              <a:tblPr bandRow="1">
                <a:tableStyleId>{2D5ABB26-0587-4C30-8999-92F81FD0307C}</a:tableStyleId>
              </a:tblPr>
              <a:tblGrid>
                <a:gridCol w="2041374">
                  <a:extLst>
                    <a:ext uri="{9D8B030D-6E8A-4147-A177-3AD203B41FA5}">
                      <a16:colId xmlns:a16="http://schemas.microsoft.com/office/drawing/2014/main" val="2301803020"/>
                    </a:ext>
                  </a:extLst>
                </a:gridCol>
                <a:gridCol w="5156347">
                  <a:extLst>
                    <a:ext uri="{9D8B030D-6E8A-4147-A177-3AD203B41FA5}">
                      <a16:colId xmlns:a16="http://schemas.microsoft.com/office/drawing/2014/main" val="904885376"/>
                    </a:ext>
                  </a:extLst>
                </a:gridCol>
                <a:gridCol w="4234014">
                  <a:extLst>
                    <a:ext uri="{9D8B030D-6E8A-4147-A177-3AD203B41FA5}">
                      <a16:colId xmlns:a16="http://schemas.microsoft.com/office/drawing/2014/main" val="189175270"/>
                    </a:ext>
                  </a:extLst>
                </a:gridCol>
              </a:tblGrid>
              <a:tr h="786733">
                <a:tc>
                  <a:txBody>
                    <a:bodyPr/>
                    <a:lstStyle/>
                    <a:p>
                      <a:endParaRPr lang="en-US" sz="2000" b="0">
                        <a:solidFill>
                          <a:schemeClr val="tx1"/>
                        </a:solidFill>
                        <a:latin typeface="+mn-lt"/>
                      </a:endParaRPr>
                    </a:p>
                  </a:txBody>
                  <a:tcPr marL="89642" marR="89642" marT="44821" marB="44821" anchor="ctr">
                    <a:lnL>
                      <a:noFill/>
                    </a:lnL>
                    <a:lnR w="12700" cap="flat" cmpd="sng" algn="ctr">
                      <a:noFill/>
                      <a:prstDash val="solid"/>
                      <a:round/>
                      <a:headEnd type="none" w="med" len="med"/>
                      <a:tailEnd type="none" w="med" len="med"/>
                    </a:lnR>
                    <a:lnT>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400" b="1">
                        <a:solidFill>
                          <a:schemeClr val="accent3"/>
                        </a:solidFill>
                        <a:latin typeface="+mj-lt"/>
                      </a:endParaRPr>
                    </a:p>
                  </a:txBody>
                  <a:tcPr marL="89642" marR="89642" marT="44821" marB="44821"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400" b="1">
                        <a:solidFill>
                          <a:schemeClr val="accent3"/>
                        </a:solidFill>
                        <a:latin typeface="+mj-lt"/>
                      </a:endParaRPr>
                    </a:p>
                  </a:txBody>
                  <a:tcPr marL="89642" marR="89642" marT="44821" marB="44821" anchor="ctr">
                    <a:lnL w="57150" cap="flat" cmpd="sng" algn="ctr">
                      <a:noFill/>
                      <a:prstDash val="solid"/>
                      <a:round/>
                      <a:headEnd type="none" w="med" len="med"/>
                      <a:tailEnd type="none" w="med" len="med"/>
                    </a:lnL>
                    <a:lnR>
                      <a:noFill/>
                    </a:lnR>
                    <a:lnT>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9280889"/>
                  </a:ext>
                </a:extLst>
              </a:tr>
              <a:tr h="7867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Segoe UI Semibold" panose="020B0702040204020203" pitchFamily="34" charset="0"/>
                          <a:cs typeface="Segoe UI Semibold" panose="020B0702040204020203" pitchFamily="34" charset="0"/>
                        </a:rPr>
                        <a:t>Application type</a:t>
                      </a:r>
                      <a:endParaRPr lang="en-US" sz="2000" b="0" kern="1200" dirty="0">
                        <a:solidFill>
                          <a:schemeClr val="tx1"/>
                        </a:solidFill>
                        <a:latin typeface="Segoe UI Semibold" panose="020B0702040204020203" pitchFamily="34" charset="0"/>
                        <a:ea typeface="+mn-ea"/>
                        <a:cs typeface="Segoe UI Semibold" panose="020B0702040204020203" pitchFamily="34" charset="0"/>
                      </a:endParaRPr>
                    </a:p>
                  </a:txBody>
                  <a:tcPr marL="67232" marR="67232" marT="9338" marB="9338" anchor="ctr">
                    <a:lnL>
                      <a:noFill/>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mn-lt"/>
                        <a:ea typeface="+mn-ea"/>
                        <a:cs typeface="+mn-cs"/>
                      </a:endParaRPr>
                    </a:p>
                  </a:txBody>
                  <a:tcPr marL="67232" marR="67232" marT="9338" marB="9338"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mn-lt"/>
                        <a:ea typeface="+mn-ea"/>
                        <a:cs typeface="+mn-cs"/>
                      </a:endParaRPr>
                    </a:p>
                  </a:txBody>
                  <a:tcPr marL="67232" marR="67232" marT="9338" marB="9338" anchor="ctr">
                    <a:lnL w="57150" cap="flat" cmpd="sng" algn="ctr">
                      <a:noFill/>
                      <a:prstDash val="solid"/>
                      <a:round/>
                      <a:headEnd type="none" w="med" len="med"/>
                      <a:tailEnd type="none" w="med" len="med"/>
                    </a:lnL>
                    <a:lnR>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4774319"/>
                  </a:ext>
                </a:extLst>
              </a:tr>
              <a:tr h="7867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Scenario</a:t>
                      </a:r>
                    </a:p>
                  </a:txBody>
                  <a:tcPr marL="67232" marR="67232" marT="9338" marB="9338" anchor="ctr">
                    <a:lnL>
                      <a:noFill/>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a:latin typeface="Segoe UI" panose="020B0502040204020203" pitchFamily="34" charset="0"/>
                        <a:cs typeface="Segoe UI" panose="020B0502040204020203" pitchFamily="34" charset="0"/>
                      </a:endParaRPr>
                    </a:p>
                  </a:txBody>
                  <a:tcPr marL="67232" marR="67232" marT="9338" marB="9338"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a:latin typeface="Segoe UI" panose="020B0502040204020203" pitchFamily="34" charset="0"/>
                        <a:cs typeface="Segoe UI" panose="020B0502040204020203" pitchFamily="34" charset="0"/>
                      </a:endParaRPr>
                    </a:p>
                  </a:txBody>
                  <a:tcPr marL="67232" marR="67232" marT="9338" marB="9338" anchor="ctr">
                    <a:lnL w="57150" cap="flat" cmpd="sng" algn="ctr">
                      <a:noFill/>
                      <a:prstDash val="solid"/>
                      <a:round/>
                      <a:headEnd type="none" w="med" len="med"/>
                      <a:tailEnd type="none" w="med" len="med"/>
                    </a:lnL>
                    <a:lnR>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2702108"/>
                  </a:ext>
                </a:extLst>
              </a:tr>
              <a:tr h="7867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Consent</a:t>
                      </a:r>
                    </a:p>
                  </a:txBody>
                  <a:tcPr marL="67232" marR="67232" marT="9338" marB="9338" anchor="ctr">
                    <a:lnL>
                      <a:noFill/>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mn-lt"/>
                        <a:ea typeface="+mn-ea"/>
                        <a:cs typeface="+mn-cs"/>
                      </a:endParaRPr>
                    </a:p>
                  </a:txBody>
                  <a:tcPr marL="67232" marR="67232" marT="9338" marB="9338"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mn-lt"/>
                        <a:ea typeface="+mn-ea"/>
                        <a:cs typeface="+mn-cs"/>
                      </a:endParaRPr>
                    </a:p>
                  </a:txBody>
                  <a:tcPr marL="67232" marR="67232" marT="9338" marB="9338" anchor="ctr">
                    <a:lnL w="57150" cap="flat" cmpd="sng" algn="ctr">
                      <a:noFill/>
                      <a:prstDash val="solid"/>
                      <a:round/>
                      <a:headEnd type="none" w="med" len="med"/>
                      <a:tailEnd type="none" w="med" len="med"/>
                    </a:lnL>
                    <a:lnR>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5567369"/>
                  </a:ext>
                </a:extLst>
              </a:tr>
              <a:tr h="78673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Effective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Permissions </a:t>
                      </a:r>
                    </a:p>
                  </a:txBody>
                  <a:tcPr marL="67232" marR="67232" marT="9338" marB="9338" anchor="ctr">
                    <a:lnL>
                      <a:noFill/>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0">
                        <a:solidFill>
                          <a:schemeClr val="tx1"/>
                        </a:solidFill>
                        <a:latin typeface="+mn-lt"/>
                      </a:endParaRPr>
                    </a:p>
                  </a:txBody>
                  <a:tcPr marL="67232" marR="67232" marT="9338" marB="9338"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txBody>
                  <a:tcPr marL="67232" marR="67232" marT="9338" marB="9338" anchor="ctr">
                    <a:lnL w="57150" cap="flat" cmpd="sng" algn="ctr">
                      <a:noFill/>
                      <a:prstDash val="solid"/>
                      <a:round/>
                      <a:headEnd type="none" w="med" len="med"/>
                      <a:tailEnd type="none" w="med" len="med"/>
                    </a:lnL>
                    <a:lnR>
                      <a:noFill/>
                    </a:lnR>
                    <a:lnT w="1905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3670788"/>
                  </a:ext>
                </a:extLst>
              </a:tr>
            </a:tbl>
          </a:graphicData>
        </a:graphic>
      </p:graphicFrame>
      <p:sp>
        <p:nvSpPr>
          <p:cNvPr id="5" name="TextBox 4">
            <a:extLst>
              <a:ext uri="{FF2B5EF4-FFF2-40B4-BE49-F238E27FC236}">
                <a16:creationId xmlns:a16="http://schemas.microsoft.com/office/drawing/2014/main" id="{76F61EC1-B88E-425A-88C9-684A93287975}"/>
              </a:ext>
            </a:extLst>
          </p:cNvPr>
          <p:cNvSpPr txBox="1"/>
          <p:nvPr/>
        </p:nvSpPr>
        <p:spPr>
          <a:xfrm>
            <a:off x="3474499" y="3241692"/>
            <a:ext cx="371896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ea typeface="+mn-ea"/>
                <a:cs typeface="Segoe UI" panose="020B0502040204020203" pitchFamily="34" charset="0"/>
              </a:rPr>
              <a:t>Get access on behalf of users</a:t>
            </a:r>
            <a:endPar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ea typeface="+mn-ea"/>
            </a:endParaRPr>
          </a:p>
        </p:txBody>
      </p:sp>
      <p:sp>
        <p:nvSpPr>
          <p:cNvPr id="6" name="TextBox 5">
            <a:extLst>
              <a:ext uri="{FF2B5EF4-FFF2-40B4-BE49-F238E27FC236}">
                <a16:creationId xmlns:a16="http://schemas.microsoft.com/office/drawing/2014/main" id="{55E8D8F8-48EB-43E5-96BE-75FEE47A6BE0}"/>
              </a:ext>
            </a:extLst>
          </p:cNvPr>
          <p:cNvSpPr txBox="1"/>
          <p:nvPr/>
        </p:nvSpPr>
        <p:spPr>
          <a:xfrm>
            <a:off x="2820427" y="4032555"/>
            <a:ext cx="502711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ea typeface="+mn-ea"/>
                <a:cs typeface="+mn-cs"/>
              </a:rPr>
              <a:t>Users for self / Admin for self or all users</a:t>
            </a:r>
          </a:p>
        </p:txBody>
      </p:sp>
      <p:sp>
        <p:nvSpPr>
          <p:cNvPr id="7" name="TextBox 6">
            <a:extLst>
              <a:ext uri="{FF2B5EF4-FFF2-40B4-BE49-F238E27FC236}">
                <a16:creationId xmlns:a16="http://schemas.microsoft.com/office/drawing/2014/main" id="{2BAE58C8-A207-407F-9114-668A80E75EAC}"/>
              </a:ext>
            </a:extLst>
          </p:cNvPr>
          <p:cNvSpPr txBox="1"/>
          <p:nvPr/>
        </p:nvSpPr>
        <p:spPr>
          <a:xfrm>
            <a:off x="3243229" y="2452823"/>
            <a:ext cx="3749654"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ea typeface="+mn-ea"/>
                <a:cs typeface="+mn-cs"/>
              </a:rPr>
              <a:t>Mobile / Web App / SPA (Single Page App)</a:t>
            </a:r>
          </a:p>
        </p:txBody>
      </p:sp>
      <p:sp>
        <p:nvSpPr>
          <p:cNvPr id="8" name="TextBox 7">
            <a:extLst>
              <a:ext uri="{FF2B5EF4-FFF2-40B4-BE49-F238E27FC236}">
                <a16:creationId xmlns:a16="http://schemas.microsoft.com/office/drawing/2014/main" id="{F4960076-8405-424E-BA80-BAB3BA69C814}"/>
              </a:ext>
            </a:extLst>
          </p:cNvPr>
          <p:cNvSpPr txBox="1"/>
          <p:nvPr/>
        </p:nvSpPr>
        <p:spPr>
          <a:xfrm>
            <a:off x="3365968" y="1644461"/>
            <a:ext cx="4247682" cy="884858"/>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3008C"/>
                </a:solidFill>
                <a:effectLst/>
                <a:uLnTx/>
                <a:uFillTx/>
                <a:ea typeface="+mn-ea"/>
                <a:cs typeface="+mn-cs"/>
              </a:rPr>
              <a:t>Delegated Permissions</a:t>
            </a:r>
          </a:p>
          <a:p>
            <a:pPr defTabSz="932742" fontAlgn="auto">
              <a:defRPr/>
            </a:pPr>
            <a:r>
              <a:rPr lang="en-US" sz="1050" b="1" dirty="0"/>
              <a:t> Aka : </a:t>
            </a:r>
            <a:r>
              <a:rPr lang="en-US" sz="1100" b="1" dirty="0">
                <a:solidFill>
                  <a:srgbClr val="0070C0"/>
                </a:solidFill>
              </a:rPr>
              <a:t>scopes</a:t>
            </a:r>
            <a:r>
              <a:rPr lang="en-US" sz="1050" b="1" dirty="0"/>
              <a:t>, OAuth2PermissionGrants, </a:t>
            </a:r>
            <a:r>
              <a:rPr lang="en-US" sz="1050" b="1" dirty="0" err="1"/>
              <a:t>App+User</a:t>
            </a:r>
            <a:r>
              <a:rPr lang="en-US" sz="1050" b="1" dirty="0"/>
              <a:t> permissions, etc.</a:t>
            </a:r>
          </a:p>
          <a:p>
            <a:pPr lvl="0" defTabSz="932742" fontAlgn="auto">
              <a:defRPr/>
            </a:pPr>
            <a:endParaRPr kumimoji="0" lang="en-US" sz="1800" b="1" i="0" u="none" strike="noStrike" kern="1200" cap="none" spc="0" normalizeH="0" baseline="0" noProof="0" dirty="0">
              <a:ln>
                <a:noFill/>
              </a:ln>
              <a:solidFill>
                <a:srgbClr val="E3008C"/>
              </a:solidFill>
              <a:effectLst/>
              <a:uLnTx/>
              <a:uFillTx/>
              <a:ea typeface="+mn-ea"/>
              <a:cs typeface="+mn-cs"/>
            </a:endParaRPr>
          </a:p>
        </p:txBody>
      </p:sp>
      <p:grpSp>
        <p:nvGrpSpPr>
          <p:cNvPr id="9" name="Group 8">
            <a:extLst>
              <a:ext uri="{FF2B5EF4-FFF2-40B4-BE49-F238E27FC236}">
                <a16:creationId xmlns:a16="http://schemas.microsoft.com/office/drawing/2014/main" id="{236BFF42-4120-4C56-8F44-DFD62804B96F}"/>
              </a:ext>
            </a:extLst>
          </p:cNvPr>
          <p:cNvGrpSpPr/>
          <p:nvPr/>
        </p:nvGrpSpPr>
        <p:grpSpPr>
          <a:xfrm>
            <a:off x="3383549" y="4684299"/>
            <a:ext cx="3469015" cy="1318936"/>
            <a:chOff x="3777114" y="4751919"/>
            <a:chExt cx="3538576" cy="1007985"/>
          </a:xfrm>
        </p:grpSpPr>
        <p:sp>
          <p:nvSpPr>
            <p:cNvPr id="10" name="Oval 9">
              <a:extLst>
                <a:ext uri="{FF2B5EF4-FFF2-40B4-BE49-F238E27FC236}">
                  <a16:creationId xmlns:a16="http://schemas.microsoft.com/office/drawing/2014/main" id="{D7BC0392-C2F6-49FA-B4C2-12FBE62E2EE5}"/>
                </a:ext>
              </a:extLst>
            </p:cNvPr>
            <p:cNvSpPr/>
            <p:nvPr/>
          </p:nvSpPr>
          <p:spPr bwMode="auto">
            <a:xfrm>
              <a:off x="3777114" y="4751919"/>
              <a:ext cx="2133235" cy="1007983"/>
            </a:xfrm>
            <a:prstGeom prst="ellipse">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C3FDB13-D02C-4292-AB5F-7A484022B54D}"/>
                </a:ext>
              </a:extLst>
            </p:cNvPr>
            <p:cNvSpPr/>
            <p:nvPr/>
          </p:nvSpPr>
          <p:spPr>
            <a:xfrm>
              <a:off x="3919786" y="4933071"/>
              <a:ext cx="1365922" cy="21169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sngStrike" kern="1200" cap="none" spc="0" normalizeH="0" baseline="0" noProof="0">
                <a:ln>
                  <a:noFill/>
                </a:ln>
                <a:solidFill>
                  <a:srgbClr val="FFFFFF"/>
                </a:solidFill>
                <a:effectLst/>
                <a:uLnTx/>
                <a:uFillTx/>
                <a:ea typeface="+mn-ea"/>
                <a:cs typeface="+mn-cs"/>
              </a:endParaRPr>
            </a:p>
          </p:txBody>
        </p:sp>
        <p:sp>
          <p:nvSpPr>
            <p:cNvPr id="12" name="Oval 11">
              <a:extLst>
                <a:ext uri="{FF2B5EF4-FFF2-40B4-BE49-F238E27FC236}">
                  <a16:creationId xmlns:a16="http://schemas.microsoft.com/office/drawing/2014/main" id="{62473345-7B4B-43CD-913B-511B9D155CBD}"/>
                </a:ext>
              </a:extLst>
            </p:cNvPr>
            <p:cNvSpPr/>
            <p:nvPr/>
          </p:nvSpPr>
          <p:spPr bwMode="auto">
            <a:xfrm>
              <a:off x="5182455" y="4751921"/>
              <a:ext cx="2133235" cy="1007983"/>
            </a:xfrm>
            <a:prstGeom prst="ellipse">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F7B434AD-3709-4070-A661-ABAC97FD237F}"/>
                </a:ext>
              </a:extLst>
            </p:cNvPr>
            <p:cNvSpPr/>
            <p:nvPr/>
          </p:nvSpPr>
          <p:spPr bwMode="auto">
            <a:xfrm>
              <a:off x="5182455" y="4879441"/>
              <a:ext cx="727895" cy="752941"/>
            </a:xfrm>
            <a:custGeom>
              <a:avLst/>
              <a:gdLst>
                <a:gd name="connsiteX0" fmla="*/ 363948 w 727895"/>
                <a:gd name="connsiteY0" fmla="*/ 0 h 752941"/>
                <a:gd name="connsiteX1" fmla="*/ 415490 w 727895"/>
                <a:gd name="connsiteY1" fmla="*/ 20094 h 752941"/>
                <a:gd name="connsiteX2" fmla="*/ 727895 w 727895"/>
                <a:gd name="connsiteY2" fmla="*/ 376470 h 752941"/>
                <a:gd name="connsiteX3" fmla="*/ 415490 w 727895"/>
                <a:gd name="connsiteY3" fmla="*/ 732846 h 752941"/>
                <a:gd name="connsiteX4" fmla="*/ 363948 w 727895"/>
                <a:gd name="connsiteY4" fmla="*/ 752941 h 752941"/>
                <a:gd name="connsiteX5" fmla="*/ 312405 w 727895"/>
                <a:gd name="connsiteY5" fmla="*/ 732846 h 752941"/>
                <a:gd name="connsiteX6" fmla="*/ 0 w 727895"/>
                <a:gd name="connsiteY6" fmla="*/ 376470 h 752941"/>
                <a:gd name="connsiteX7" fmla="*/ 312405 w 727895"/>
                <a:gd name="connsiteY7" fmla="*/ 20094 h 75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895" h="752941">
                  <a:moveTo>
                    <a:pt x="363948" y="0"/>
                  </a:moveTo>
                  <a:lnTo>
                    <a:pt x="415490" y="20094"/>
                  </a:lnTo>
                  <a:cubicBezTo>
                    <a:pt x="608510" y="111299"/>
                    <a:pt x="727895" y="237297"/>
                    <a:pt x="727895" y="376470"/>
                  </a:cubicBezTo>
                  <a:cubicBezTo>
                    <a:pt x="727895" y="515644"/>
                    <a:pt x="608510" y="641642"/>
                    <a:pt x="415490" y="732846"/>
                  </a:cubicBezTo>
                  <a:lnTo>
                    <a:pt x="363948" y="752941"/>
                  </a:lnTo>
                  <a:lnTo>
                    <a:pt x="312405" y="732846"/>
                  </a:lnTo>
                  <a:cubicBezTo>
                    <a:pt x="119386" y="641642"/>
                    <a:pt x="0" y="515644"/>
                    <a:pt x="0" y="376470"/>
                  </a:cubicBezTo>
                  <a:cubicBezTo>
                    <a:pt x="0" y="237297"/>
                    <a:pt x="119386" y="111299"/>
                    <a:pt x="312405" y="20094"/>
                  </a:cubicBezTo>
                  <a:close/>
                </a:path>
              </a:pathLst>
            </a:custGeom>
            <a:solidFill>
              <a:schemeClr val="accent1">
                <a:alpha val="70000"/>
              </a:schemeClr>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00"/>
                </a:solidFill>
                <a:effectLst/>
                <a:uLnTx/>
                <a:uFillTx/>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3C30224-8FE6-4231-8925-48C0B0EDF8F8}"/>
              </a:ext>
            </a:extLst>
          </p:cNvPr>
          <p:cNvGrpSpPr/>
          <p:nvPr/>
        </p:nvGrpSpPr>
        <p:grpSpPr>
          <a:xfrm>
            <a:off x="8956963" y="4702013"/>
            <a:ext cx="2091300" cy="1318933"/>
            <a:chOff x="8858662" y="4751921"/>
            <a:chExt cx="2133235" cy="1007983"/>
          </a:xfrm>
        </p:grpSpPr>
        <p:sp>
          <p:nvSpPr>
            <p:cNvPr id="15" name="Oval 14">
              <a:extLst>
                <a:ext uri="{FF2B5EF4-FFF2-40B4-BE49-F238E27FC236}">
                  <a16:creationId xmlns:a16="http://schemas.microsoft.com/office/drawing/2014/main" id="{F8396CD2-07A1-46E7-861C-EB79FB2C7124}"/>
                </a:ext>
              </a:extLst>
            </p:cNvPr>
            <p:cNvSpPr/>
            <p:nvPr/>
          </p:nvSpPr>
          <p:spPr bwMode="auto">
            <a:xfrm>
              <a:off x="8858662" y="4751921"/>
              <a:ext cx="2133235" cy="1007983"/>
            </a:xfrm>
            <a:prstGeom prst="ellipse">
              <a:avLst/>
            </a:prstGeom>
            <a:solidFill>
              <a:schemeClr val="accent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ea typeface="+mn-ea"/>
                <a:cs typeface="Segoe UI" pitchFamily="34" charset="0"/>
              </a:endParaRPr>
            </a:p>
          </p:txBody>
        </p:sp>
        <p:sp>
          <p:nvSpPr>
            <p:cNvPr id="16" name="Rectangle 15">
              <a:extLst>
                <a:ext uri="{FF2B5EF4-FFF2-40B4-BE49-F238E27FC236}">
                  <a16:creationId xmlns:a16="http://schemas.microsoft.com/office/drawing/2014/main" id="{54C57FC5-AC02-4E73-A471-628D4D4068B8}"/>
                </a:ext>
              </a:extLst>
            </p:cNvPr>
            <p:cNvSpPr/>
            <p:nvPr/>
          </p:nvSpPr>
          <p:spPr>
            <a:xfrm>
              <a:off x="9160485" y="4874715"/>
              <a:ext cx="1529584" cy="446909"/>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Permissions </a:t>
              </a:r>
              <a:r>
                <a:rPr kumimoji="0" lang="en-US" sz="1400" b="0" i="0" u="none" strike="noStrike" kern="1200" cap="none" spc="0" normalizeH="0" baseline="0" noProof="0">
                  <a:ln>
                    <a:noFill/>
                  </a:ln>
                  <a:solidFill>
                    <a:srgbClr val="FFFFFF"/>
                  </a:solidFill>
                  <a:effectLst/>
                  <a:uLnTx/>
                  <a:uFillTx/>
                  <a:ea typeface="+mn-ea"/>
                  <a:cs typeface="+mn-cs"/>
                </a:rPr>
                <a:t>granted</a:t>
              </a:r>
              <a:r>
                <a:rPr kumimoji="0" lang="en-US" sz="1600" b="0" i="0" u="none" strike="noStrike" kern="1200" cap="none" spc="0" normalizeH="0" baseline="0" noProof="0">
                  <a:ln>
                    <a:noFill/>
                  </a:ln>
                  <a:solidFill>
                    <a:srgbClr val="FFFFFF"/>
                  </a:solidFill>
                  <a:effectLst/>
                  <a:uLnTx/>
                  <a:uFillTx/>
                  <a:ea typeface="+mn-ea"/>
                  <a:cs typeface="+mn-cs"/>
                </a:rPr>
                <a:t> to App</a:t>
              </a:r>
            </a:p>
          </p:txBody>
        </p:sp>
      </p:grpSp>
      <p:sp>
        <p:nvSpPr>
          <p:cNvPr id="17" name="Rectangle 16">
            <a:extLst>
              <a:ext uri="{FF2B5EF4-FFF2-40B4-BE49-F238E27FC236}">
                <a16:creationId xmlns:a16="http://schemas.microsoft.com/office/drawing/2014/main" id="{82A7722D-4809-4D9A-B6F3-4B32DF164292}"/>
              </a:ext>
            </a:extLst>
          </p:cNvPr>
          <p:cNvSpPr/>
          <p:nvPr/>
        </p:nvSpPr>
        <p:spPr>
          <a:xfrm>
            <a:off x="4456687" y="4907650"/>
            <a:ext cx="1339071"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ea typeface="+mn-ea"/>
                <a:cs typeface="+mn-cs"/>
              </a:rPr>
              <a:t>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ea typeface="+mn-ea"/>
                <a:cs typeface="+mn-cs"/>
              </a:rPr>
              <a:t>User</a:t>
            </a:r>
          </a:p>
        </p:txBody>
      </p:sp>
      <p:sp>
        <p:nvSpPr>
          <p:cNvPr id="18" name="TextBox 17">
            <a:extLst>
              <a:ext uri="{FF2B5EF4-FFF2-40B4-BE49-F238E27FC236}">
                <a16:creationId xmlns:a16="http://schemas.microsoft.com/office/drawing/2014/main" id="{C6A5F804-E478-414F-85C5-DB6873B22A46}"/>
              </a:ext>
            </a:extLst>
          </p:cNvPr>
          <p:cNvSpPr txBox="1"/>
          <p:nvPr/>
        </p:nvSpPr>
        <p:spPr>
          <a:xfrm>
            <a:off x="3474499" y="4945982"/>
            <a:ext cx="13799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ea typeface="+mn-ea"/>
                <a:cs typeface="+mn-cs"/>
              </a:rPr>
              <a:t>Permissions granted to App</a:t>
            </a:r>
          </a:p>
        </p:txBody>
      </p:sp>
      <p:sp>
        <p:nvSpPr>
          <p:cNvPr id="19" name="TextBox 18">
            <a:extLst>
              <a:ext uri="{FF2B5EF4-FFF2-40B4-BE49-F238E27FC236}">
                <a16:creationId xmlns:a16="http://schemas.microsoft.com/office/drawing/2014/main" id="{495F255A-7F21-4191-B859-B9634F9C628C}"/>
              </a:ext>
            </a:extLst>
          </p:cNvPr>
          <p:cNvSpPr txBox="1"/>
          <p:nvPr/>
        </p:nvSpPr>
        <p:spPr>
          <a:xfrm>
            <a:off x="5451223" y="5024543"/>
            <a:ext cx="137991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ea typeface="+mn-ea"/>
                <a:cs typeface="+mn-cs"/>
              </a:rPr>
              <a:t>User’s Permissions</a:t>
            </a:r>
          </a:p>
        </p:txBody>
      </p:sp>
      <p:sp>
        <p:nvSpPr>
          <p:cNvPr id="20" name="TextBox 19">
            <a:extLst>
              <a:ext uri="{FF2B5EF4-FFF2-40B4-BE49-F238E27FC236}">
                <a16:creationId xmlns:a16="http://schemas.microsoft.com/office/drawing/2014/main" id="{E1A6BF9F-D596-4AB8-9242-29BD4F97E8A8}"/>
              </a:ext>
            </a:extLst>
          </p:cNvPr>
          <p:cNvSpPr txBox="1"/>
          <p:nvPr/>
        </p:nvSpPr>
        <p:spPr>
          <a:xfrm>
            <a:off x="8214127" y="1644461"/>
            <a:ext cx="3869453" cy="715581"/>
          </a:xfrm>
          <a:prstGeom prst="rect">
            <a:avLst/>
          </a:prstGeom>
          <a:noFill/>
        </p:spPr>
        <p:txBody>
          <a:bodyPr wrap="square" lIns="0" tIns="0" rIns="0" bIns="0" rtlCol="0">
            <a:spAutoFit/>
          </a:bodyPr>
          <a:lstStyle/>
          <a:p>
            <a:pPr lvl="0" defTabSz="932742" fontAlgn="auto">
              <a:defRPr/>
            </a:pPr>
            <a:r>
              <a:rPr kumimoji="0" lang="en-US" sz="1800" b="1" i="0" u="none" strike="noStrike" kern="1200" cap="none" spc="0" normalizeH="0" baseline="0" noProof="0" dirty="0">
                <a:ln>
                  <a:noFill/>
                </a:ln>
                <a:solidFill>
                  <a:srgbClr val="E3008C"/>
                </a:solidFill>
                <a:effectLst/>
                <a:uLnTx/>
                <a:uFillTx/>
                <a:ea typeface="+mn-ea"/>
                <a:cs typeface="+mn-cs"/>
              </a:rPr>
              <a:t>Application</a:t>
            </a:r>
            <a:r>
              <a:rPr kumimoji="0" lang="en-US" sz="1600" b="1" i="0" u="none" strike="noStrike" kern="1200" cap="none" spc="0" normalizeH="0" baseline="0" noProof="0" dirty="0">
                <a:ln>
                  <a:noFill/>
                </a:ln>
                <a:solidFill>
                  <a:srgbClr val="E3008C"/>
                </a:solidFill>
                <a:effectLst/>
                <a:uLnTx/>
                <a:uFillTx/>
                <a:ea typeface="+mn-ea"/>
                <a:cs typeface="+mn-cs"/>
              </a:rPr>
              <a:t> </a:t>
            </a:r>
            <a:r>
              <a:rPr kumimoji="0" lang="en-US" sz="1800" b="1" i="0" u="none" strike="noStrike" kern="1200" cap="none" spc="0" normalizeH="0" baseline="0" noProof="0" dirty="0">
                <a:ln>
                  <a:noFill/>
                </a:ln>
                <a:solidFill>
                  <a:srgbClr val="E3008C"/>
                </a:solidFill>
                <a:effectLst/>
                <a:uLnTx/>
                <a:uFillTx/>
                <a:ea typeface="+mn-ea"/>
                <a:cs typeface="+mn-cs"/>
              </a:rPr>
              <a:t>Permissions</a:t>
            </a:r>
            <a:br>
              <a:rPr kumimoji="0" lang="en-US" sz="1800" b="1" i="0" u="none" strike="noStrike" kern="1200" cap="none" spc="0" normalizeH="0" baseline="0" noProof="0" dirty="0">
                <a:ln>
                  <a:noFill/>
                </a:ln>
                <a:solidFill>
                  <a:srgbClr val="E3008C"/>
                </a:solidFill>
                <a:effectLst/>
                <a:uLnTx/>
                <a:uFillTx/>
                <a:ea typeface="+mn-ea"/>
                <a:cs typeface="+mn-cs"/>
              </a:rPr>
            </a:br>
            <a:r>
              <a:rPr lang="en-US" sz="1050" b="1" dirty="0">
                <a:solidFill>
                  <a:srgbClr val="505050"/>
                </a:solidFill>
              </a:rPr>
              <a:t> Aka : </a:t>
            </a:r>
            <a:r>
              <a:rPr lang="en-US" sz="1050" b="1" dirty="0">
                <a:solidFill>
                  <a:srgbClr val="0070C0"/>
                </a:solidFill>
              </a:rPr>
              <a:t>roles</a:t>
            </a:r>
            <a:r>
              <a:rPr lang="en-US" sz="1050" b="1" dirty="0">
                <a:solidFill>
                  <a:srgbClr val="505050"/>
                </a:solidFill>
              </a:rPr>
              <a:t>, </a:t>
            </a:r>
            <a:r>
              <a:rPr lang="en-US" sz="1050" b="1" dirty="0" err="1">
                <a:solidFill>
                  <a:srgbClr val="505050"/>
                </a:solidFill>
              </a:rPr>
              <a:t>AppRoles</a:t>
            </a:r>
            <a:r>
              <a:rPr lang="en-US" sz="1050" b="1" dirty="0">
                <a:solidFill>
                  <a:srgbClr val="505050"/>
                </a:solidFill>
              </a:rPr>
              <a:t>, </a:t>
            </a:r>
            <a:r>
              <a:rPr lang="en-US" sz="1050" b="1" dirty="0" err="1">
                <a:solidFill>
                  <a:srgbClr val="505050"/>
                </a:solidFill>
              </a:rPr>
              <a:t>AppOnly</a:t>
            </a:r>
            <a:r>
              <a:rPr lang="en-US" sz="1050" b="1" dirty="0">
                <a:solidFill>
                  <a:srgbClr val="505050"/>
                </a:solidFill>
              </a:rPr>
              <a:t> permissions, </a:t>
            </a:r>
            <a:r>
              <a:rPr lang="en-US" sz="1050" b="1" dirty="0" err="1">
                <a:solidFill>
                  <a:srgbClr val="505050"/>
                </a:solidFill>
              </a:rPr>
              <a:t>etc</a:t>
            </a:r>
            <a:endParaRPr lang="en-US" sz="1800" b="1" dirty="0">
              <a:solidFill>
                <a:srgbClr val="E3008C"/>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3008C"/>
              </a:solidFill>
              <a:effectLst/>
              <a:uLnTx/>
              <a:uFillTx/>
              <a:ea typeface="+mn-ea"/>
              <a:cs typeface="+mn-cs"/>
            </a:endParaRPr>
          </a:p>
        </p:txBody>
      </p:sp>
      <p:sp>
        <p:nvSpPr>
          <p:cNvPr id="21" name="TextBox 20">
            <a:extLst>
              <a:ext uri="{FF2B5EF4-FFF2-40B4-BE49-F238E27FC236}">
                <a16:creationId xmlns:a16="http://schemas.microsoft.com/office/drawing/2014/main" id="{B72AC389-AD75-4C6A-82BA-B1AF0018C91F}"/>
              </a:ext>
            </a:extLst>
          </p:cNvPr>
          <p:cNvSpPr txBox="1"/>
          <p:nvPr/>
        </p:nvSpPr>
        <p:spPr>
          <a:xfrm>
            <a:off x="8794315" y="2458960"/>
            <a:ext cx="373124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Service (</a:t>
            </a:r>
            <a:r>
              <a:rPr kumimoji="0" lang="en-US" sz="1600" b="0" i="0" u="none" strike="noStrike" kern="1200" cap="none" spc="0" normalizeH="0" baseline="0" noProof="0" dirty="0" err="1">
                <a:ln>
                  <a:noFill/>
                </a:ln>
                <a:solidFill>
                  <a:srgbClr val="1A1A1A"/>
                </a:solidFill>
                <a:effectLst/>
                <a:uLnTx/>
                <a:uFillTx/>
                <a:ea typeface="+mn-ea"/>
                <a:cs typeface="+mn-cs"/>
              </a:rPr>
              <a:t>WebAPI</a:t>
            </a:r>
            <a:r>
              <a:rPr kumimoji="0" lang="en-US" sz="1600" b="0" i="0" u="none" strike="noStrike" kern="1200" cap="none" spc="0" normalizeH="0" baseline="0" noProof="0" dirty="0">
                <a:ln>
                  <a:noFill/>
                </a:ln>
                <a:solidFill>
                  <a:srgbClr val="1A1A1A"/>
                </a:solidFill>
                <a:effectLst/>
                <a:uLnTx/>
                <a:uFillTx/>
                <a:ea typeface="+mn-ea"/>
                <a:cs typeface="+mn-cs"/>
              </a:rPr>
              <a:t>) / Daemon</a:t>
            </a:r>
          </a:p>
        </p:txBody>
      </p:sp>
      <p:sp>
        <p:nvSpPr>
          <p:cNvPr id="22" name="TextBox 21">
            <a:extLst>
              <a:ext uri="{FF2B5EF4-FFF2-40B4-BE49-F238E27FC236}">
                <a16:creationId xmlns:a16="http://schemas.microsoft.com/office/drawing/2014/main" id="{50E46C2B-B93D-4429-9668-1D4C7BB20234}"/>
              </a:ext>
            </a:extLst>
          </p:cNvPr>
          <p:cNvSpPr txBox="1"/>
          <p:nvPr/>
        </p:nvSpPr>
        <p:spPr>
          <a:xfrm>
            <a:off x="8542582" y="3241691"/>
            <a:ext cx="432652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ea typeface="+mn-ea"/>
                <a:cs typeface="Segoe UI" panose="020B0502040204020203" pitchFamily="34" charset="0"/>
              </a:rPr>
              <a:t>Get access as a service</a:t>
            </a:r>
          </a:p>
        </p:txBody>
      </p:sp>
      <p:sp>
        <p:nvSpPr>
          <p:cNvPr id="23" name="TextBox 22">
            <a:extLst>
              <a:ext uri="{FF2B5EF4-FFF2-40B4-BE49-F238E27FC236}">
                <a16:creationId xmlns:a16="http://schemas.microsoft.com/office/drawing/2014/main" id="{4DEAF057-AC8F-444F-B2A0-FEB0473F62CB}"/>
              </a:ext>
            </a:extLst>
          </p:cNvPr>
          <p:cNvSpPr txBox="1"/>
          <p:nvPr/>
        </p:nvSpPr>
        <p:spPr>
          <a:xfrm>
            <a:off x="8426570" y="4027168"/>
            <a:ext cx="379874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ea typeface="+mn-ea"/>
                <a:cs typeface="+mn-cs"/>
              </a:rPr>
              <a:t>Only admin can consent</a:t>
            </a:r>
          </a:p>
        </p:txBody>
      </p:sp>
      <p:sp>
        <p:nvSpPr>
          <p:cNvPr id="24" name="Arrow: Down 23">
            <a:extLst>
              <a:ext uri="{FF2B5EF4-FFF2-40B4-BE49-F238E27FC236}">
                <a16:creationId xmlns:a16="http://schemas.microsoft.com/office/drawing/2014/main" id="{068E0F83-FC5F-4AE9-B027-B33250AEEBD2}"/>
              </a:ext>
            </a:extLst>
          </p:cNvPr>
          <p:cNvSpPr/>
          <p:nvPr/>
        </p:nvSpPr>
        <p:spPr bwMode="auto">
          <a:xfrm rot="11409347">
            <a:off x="4887533" y="5767794"/>
            <a:ext cx="334046" cy="518827"/>
          </a:xfrm>
          <a:prstGeom prst="downArrow">
            <a:avLst/>
          </a:prstGeom>
          <a:solidFill>
            <a:srgbClr val="FFFF0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17151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CFF8A9-2DDF-4982-BB2B-037EB56C087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10</a:t>
            </a:fld>
            <a:endParaRPr lang="en-US" dirty="0"/>
          </a:p>
        </p:txBody>
      </p:sp>
      <p:sp>
        <p:nvSpPr>
          <p:cNvPr id="3" name="Text Placeholder 2">
            <a:extLst>
              <a:ext uri="{FF2B5EF4-FFF2-40B4-BE49-F238E27FC236}">
                <a16:creationId xmlns:a16="http://schemas.microsoft.com/office/drawing/2014/main" id="{DB63684E-5646-46B5-A0BD-31CD29CDBC57}"/>
              </a:ext>
            </a:extLst>
          </p:cNvPr>
          <p:cNvSpPr>
            <a:spLocks noGrp="1"/>
          </p:cNvSpPr>
          <p:nvPr>
            <p:ph type="body" sz="quarter" idx="13"/>
          </p:nvPr>
        </p:nvSpPr>
        <p:spPr/>
        <p:txBody>
          <a:bodyPr/>
          <a:lstStyle/>
          <a:p>
            <a:r>
              <a:rPr lang="en-US" dirty="0">
                <a:latin typeface="Segoe UI Light" panose="020B0502040204020203" pitchFamily="34" charset="0"/>
                <a:cs typeface="Segoe UI Light" panose="020B0502040204020203" pitchFamily="34" charset="0"/>
              </a:rPr>
              <a:t>Azure AD App Authentication Scenarios – Generic</a:t>
            </a:r>
            <a:endParaRPr lang="fr-FR" dirty="0"/>
          </a:p>
        </p:txBody>
      </p:sp>
      <p:sp>
        <p:nvSpPr>
          <p:cNvPr id="38" name="Rectangle 37">
            <a:extLst>
              <a:ext uri="{FF2B5EF4-FFF2-40B4-BE49-F238E27FC236}">
                <a16:creationId xmlns:a16="http://schemas.microsoft.com/office/drawing/2014/main" id="{9AE241FA-2D71-4BA4-9FBB-D231033847A7}"/>
              </a:ext>
            </a:extLst>
          </p:cNvPr>
          <p:cNvSpPr/>
          <p:nvPr/>
        </p:nvSpPr>
        <p:spPr bwMode="auto">
          <a:xfrm>
            <a:off x="5356711" y="4565412"/>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A981EBC9-53C5-4786-8BAB-7713BA47ED9E}"/>
              </a:ext>
            </a:extLst>
          </p:cNvPr>
          <p:cNvSpPr/>
          <p:nvPr/>
        </p:nvSpPr>
        <p:spPr bwMode="auto">
          <a:xfrm>
            <a:off x="5356711" y="2485336"/>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AE64906B-EA35-4D74-BBDE-7323009DCA06}"/>
              </a:ext>
            </a:extLst>
          </p:cNvPr>
          <p:cNvSpPr/>
          <p:nvPr/>
        </p:nvSpPr>
        <p:spPr bwMode="auto">
          <a:xfrm>
            <a:off x="915255" y="2345978"/>
            <a:ext cx="1516006" cy="591535"/>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algn="r"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Browser</a:t>
            </a:r>
          </a:p>
        </p:txBody>
      </p:sp>
      <p:sp>
        <p:nvSpPr>
          <p:cNvPr id="41" name="Rectangle 40">
            <a:extLst>
              <a:ext uri="{FF2B5EF4-FFF2-40B4-BE49-F238E27FC236}">
                <a16:creationId xmlns:a16="http://schemas.microsoft.com/office/drawing/2014/main" id="{C6512F08-C95B-48FB-A8C3-BFF79A958CD9}"/>
              </a:ext>
            </a:extLst>
          </p:cNvPr>
          <p:cNvSpPr/>
          <p:nvPr/>
        </p:nvSpPr>
        <p:spPr bwMode="auto">
          <a:xfrm>
            <a:off x="912677" y="3657305"/>
            <a:ext cx="1516007" cy="591535"/>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algn="r"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Native app</a:t>
            </a:r>
          </a:p>
        </p:txBody>
      </p:sp>
      <p:sp>
        <p:nvSpPr>
          <p:cNvPr id="42" name="Rectangle 41">
            <a:extLst>
              <a:ext uri="{FF2B5EF4-FFF2-40B4-BE49-F238E27FC236}">
                <a16:creationId xmlns:a16="http://schemas.microsoft.com/office/drawing/2014/main" id="{DB4FA246-9496-4797-9776-C0CA8B09CB81}"/>
              </a:ext>
            </a:extLst>
          </p:cNvPr>
          <p:cNvSpPr/>
          <p:nvPr/>
        </p:nvSpPr>
        <p:spPr bwMode="auto">
          <a:xfrm>
            <a:off x="912678" y="5245804"/>
            <a:ext cx="1516006" cy="591535"/>
          </a:xfrm>
          <a:prstGeom prst="rect">
            <a:avLst/>
          </a:prstGeom>
          <a:solidFill>
            <a:srgbClr val="ED7D31"/>
          </a:solidFill>
          <a:ln w="6350" cap="flat" cmpd="sng" algn="ctr">
            <a:no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algn="r"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Server app</a:t>
            </a:r>
          </a:p>
        </p:txBody>
      </p:sp>
      <p:sp>
        <p:nvSpPr>
          <p:cNvPr id="43" name="Rectangle 42">
            <a:extLst>
              <a:ext uri="{FF2B5EF4-FFF2-40B4-BE49-F238E27FC236}">
                <a16:creationId xmlns:a16="http://schemas.microsoft.com/office/drawing/2014/main" id="{FC8431A0-BF9B-496F-B264-FD9DECB32E22}"/>
              </a:ext>
            </a:extLst>
          </p:cNvPr>
          <p:cNvSpPr/>
          <p:nvPr/>
        </p:nvSpPr>
        <p:spPr bwMode="auto">
          <a:xfrm>
            <a:off x="5207368" y="2335992"/>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Web application</a:t>
            </a:r>
          </a:p>
        </p:txBody>
      </p:sp>
      <p:sp>
        <p:nvSpPr>
          <p:cNvPr id="44" name="Rectangle 43">
            <a:extLst>
              <a:ext uri="{FF2B5EF4-FFF2-40B4-BE49-F238E27FC236}">
                <a16:creationId xmlns:a16="http://schemas.microsoft.com/office/drawing/2014/main" id="{30C94659-7767-4816-98BB-C86933ADF5FA}"/>
              </a:ext>
            </a:extLst>
          </p:cNvPr>
          <p:cNvSpPr/>
          <p:nvPr/>
        </p:nvSpPr>
        <p:spPr bwMode="auto">
          <a:xfrm>
            <a:off x="5207368" y="4416067"/>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Web API</a:t>
            </a:r>
          </a:p>
        </p:txBody>
      </p:sp>
      <p:sp>
        <p:nvSpPr>
          <p:cNvPr id="45" name="Oval 44">
            <a:extLst>
              <a:ext uri="{FF2B5EF4-FFF2-40B4-BE49-F238E27FC236}">
                <a16:creationId xmlns:a16="http://schemas.microsoft.com/office/drawing/2014/main" id="{C827C8A9-31F5-4D87-8080-766F27D6EDE7}"/>
              </a:ext>
            </a:extLst>
          </p:cNvPr>
          <p:cNvSpPr/>
          <p:nvPr/>
        </p:nvSpPr>
        <p:spPr bwMode="auto">
          <a:xfrm>
            <a:off x="4602560" y="4880694"/>
            <a:ext cx="298688" cy="298688"/>
          </a:xfrm>
          <a:prstGeom prst="ellipse">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2156"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77BFE2D0-331F-42B7-A8AF-8724A2303ADB}"/>
              </a:ext>
            </a:extLst>
          </p:cNvPr>
          <p:cNvCxnSpPr>
            <a:stCxn id="45" idx="6"/>
            <a:endCxn id="44" idx="1"/>
          </p:cNvCxnSpPr>
          <p:nvPr/>
        </p:nvCxnSpPr>
        <p:spPr>
          <a:xfrm>
            <a:off x="4901248" y="5030040"/>
            <a:ext cx="306118" cy="1"/>
          </a:xfrm>
          <a:prstGeom prst="line">
            <a:avLst/>
          </a:prstGeom>
          <a:noFill/>
          <a:ln w="57150" cap="flat" cmpd="sng" algn="ctr">
            <a:solidFill>
              <a:sysClr val="windowText" lastClr="000000"/>
            </a:solidFill>
            <a:prstDash val="solid"/>
            <a:miter lim="800000"/>
          </a:ln>
          <a:effectLst/>
        </p:spPr>
      </p:cxnSp>
      <p:cxnSp>
        <p:nvCxnSpPr>
          <p:cNvPr id="47" name="Straight Arrow Connector 46">
            <a:extLst>
              <a:ext uri="{FF2B5EF4-FFF2-40B4-BE49-F238E27FC236}">
                <a16:creationId xmlns:a16="http://schemas.microsoft.com/office/drawing/2014/main" id="{A8C36CCD-1444-4CE7-B1C9-0F3604FFBEDD}"/>
              </a:ext>
            </a:extLst>
          </p:cNvPr>
          <p:cNvCxnSpPr>
            <a:stCxn id="40" idx="3"/>
            <a:endCxn id="50" idx="2"/>
          </p:cNvCxnSpPr>
          <p:nvPr/>
        </p:nvCxnSpPr>
        <p:spPr>
          <a:xfrm>
            <a:off x="2431260" y="2641745"/>
            <a:ext cx="2171301" cy="308221"/>
          </a:xfrm>
          <a:prstGeom prst="straightConnector1">
            <a:avLst/>
          </a:prstGeom>
          <a:noFill/>
          <a:ln w="57150" cap="flat" cmpd="sng" algn="ctr">
            <a:solidFill>
              <a:sysClr val="windowText" lastClr="000000"/>
            </a:solidFill>
            <a:prstDash val="solid"/>
            <a:miter lim="800000"/>
            <a:tailEnd type="arrow"/>
          </a:ln>
          <a:effectLst/>
        </p:spPr>
      </p:cxnSp>
      <p:cxnSp>
        <p:nvCxnSpPr>
          <p:cNvPr id="48" name="Straight Arrow Connector 47">
            <a:extLst>
              <a:ext uri="{FF2B5EF4-FFF2-40B4-BE49-F238E27FC236}">
                <a16:creationId xmlns:a16="http://schemas.microsoft.com/office/drawing/2014/main" id="{FCBA4081-FA58-4009-94D9-AAFB022E5E3E}"/>
              </a:ext>
            </a:extLst>
          </p:cNvPr>
          <p:cNvCxnSpPr>
            <a:stCxn id="41" idx="3"/>
            <a:endCxn id="45" idx="1"/>
          </p:cNvCxnSpPr>
          <p:nvPr/>
        </p:nvCxnSpPr>
        <p:spPr>
          <a:xfrm>
            <a:off x="2428686" y="3953073"/>
            <a:ext cx="2217617" cy="971364"/>
          </a:xfrm>
          <a:prstGeom prst="straightConnector1">
            <a:avLst/>
          </a:prstGeom>
          <a:noFill/>
          <a:ln w="57150" cap="flat" cmpd="sng" algn="ctr">
            <a:solidFill>
              <a:sysClr val="windowText" lastClr="000000"/>
            </a:solidFill>
            <a:prstDash val="solid"/>
            <a:miter lim="800000"/>
            <a:tailEnd type="arrow"/>
          </a:ln>
          <a:effectLst/>
        </p:spPr>
      </p:cxnSp>
      <p:cxnSp>
        <p:nvCxnSpPr>
          <p:cNvPr id="49" name="Straight Arrow Connector 48">
            <a:extLst>
              <a:ext uri="{FF2B5EF4-FFF2-40B4-BE49-F238E27FC236}">
                <a16:creationId xmlns:a16="http://schemas.microsoft.com/office/drawing/2014/main" id="{59D1C9D2-F87D-4F9C-BD78-9C899284CFB2}"/>
              </a:ext>
            </a:extLst>
          </p:cNvPr>
          <p:cNvCxnSpPr>
            <a:stCxn id="42" idx="3"/>
            <a:endCxn id="45" idx="2"/>
          </p:cNvCxnSpPr>
          <p:nvPr/>
        </p:nvCxnSpPr>
        <p:spPr>
          <a:xfrm flipV="1">
            <a:off x="2428685" y="5030039"/>
            <a:ext cx="2173876" cy="511533"/>
          </a:xfrm>
          <a:prstGeom prst="straightConnector1">
            <a:avLst/>
          </a:prstGeom>
          <a:noFill/>
          <a:ln w="57150" cap="flat" cmpd="sng" algn="ctr">
            <a:solidFill>
              <a:sysClr val="windowText" lastClr="000000"/>
            </a:solidFill>
            <a:prstDash val="solid"/>
            <a:miter lim="800000"/>
            <a:tailEnd type="arrow"/>
          </a:ln>
          <a:effectLst/>
        </p:spPr>
      </p:cxnSp>
      <p:sp>
        <p:nvSpPr>
          <p:cNvPr id="50" name="Oval 49">
            <a:extLst>
              <a:ext uri="{FF2B5EF4-FFF2-40B4-BE49-F238E27FC236}">
                <a16:creationId xmlns:a16="http://schemas.microsoft.com/office/drawing/2014/main" id="{4BEDA5A0-7E2A-4BB9-A734-B7108890C5DA}"/>
              </a:ext>
            </a:extLst>
          </p:cNvPr>
          <p:cNvSpPr/>
          <p:nvPr/>
        </p:nvSpPr>
        <p:spPr bwMode="auto">
          <a:xfrm>
            <a:off x="4602560" y="2800620"/>
            <a:ext cx="298688" cy="298688"/>
          </a:xfrm>
          <a:prstGeom prst="ellipse">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2156"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056518C-8E6D-4AA3-A7DA-9DBFEEAFB940}"/>
              </a:ext>
            </a:extLst>
          </p:cNvPr>
          <p:cNvCxnSpPr>
            <a:stCxn id="50" idx="6"/>
            <a:endCxn id="43" idx="1"/>
          </p:cNvCxnSpPr>
          <p:nvPr/>
        </p:nvCxnSpPr>
        <p:spPr>
          <a:xfrm>
            <a:off x="4901248" y="2949964"/>
            <a:ext cx="306118" cy="0"/>
          </a:xfrm>
          <a:prstGeom prst="line">
            <a:avLst/>
          </a:prstGeom>
          <a:noFill/>
          <a:ln w="57150" cap="flat" cmpd="sng" algn="ctr">
            <a:solidFill>
              <a:sysClr val="windowText" lastClr="000000"/>
            </a:solidFill>
            <a:prstDash val="solid"/>
            <a:miter lim="800000"/>
          </a:ln>
          <a:effectLst/>
        </p:spPr>
      </p:cxnSp>
      <p:cxnSp>
        <p:nvCxnSpPr>
          <p:cNvPr id="52" name="Elbow Connector 18">
            <a:extLst>
              <a:ext uri="{FF2B5EF4-FFF2-40B4-BE49-F238E27FC236}">
                <a16:creationId xmlns:a16="http://schemas.microsoft.com/office/drawing/2014/main" id="{0E8DF002-0AD9-43E0-8442-6F9B7C56E1EF}"/>
              </a:ext>
            </a:extLst>
          </p:cNvPr>
          <p:cNvCxnSpPr>
            <a:stCxn id="43" idx="2"/>
            <a:endCxn id="45" idx="0"/>
          </p:cNvCxnSpPr>
          <p:nvPr/>
        </p:nvCxnSpPr>
        <p:spPr>
          <a:xfrm rot="5400000">
            <a:off x="4655207" y="3660635"/>
            <a:ext cx="1316759" cy="1123362"/>
          </a:xfrm>
          <a:prstGeom prst="bentConnector3">
            <a:avLst>
              <a:gd name="adj1" fmla="val 50000"/>
            </a:avLst>
          </a:prstGeom>
          <a:noFill/>
          <a:ln w="57150" cap="flat" cmpd="sng" algn="ctr">
            <a:solidFill>
              <a:sysClr val="windowText" lastClr="000000"/>
            </a:solidFill>
            <a:prstDash val="solid"/>
            <a:miter lim="800000"/>
            <a:tailEnd type="arrow"/>
          </a:ln>
          <a:effectLst/>
        </p:spPr>
      </p:cxnSp>
      <p:pic>
        <p:nvPicPr>
          <p:cNvPr id="53" name="Picture 3" descr="C:\Users\skwan\AppData\Local\Microsoft\Windows\Temporary Internet Files\Content.IE5\XV12CURU\MC900435242[1].png">
            <a:extLst>
              <a:ext uri="{FF2B5EF4-FFF2-40B4-BE49-F238E27FC236}">
                <a16:creationId xmlns:a16="http://schemas.microsoft.com/office/drawing/2014/main" id="{F012FF35-3B13-4331-BCDD-9F3D7C4207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855" y="4892261"/>
            <a:ext cx="660457" cy="130676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skwan\AppData\Local\Microsoft\Windows\Temporary Internet Files\Content.IE5\UEHX77PN\MC900439836[1].png">
            <a:extLst>
              <a:ext uri="{FF2B5EF4-FFF2-40B4-BE49-F238E27FC236}">
                <a16:creationId xmlns:a16="http://schemas.microsoft.com/office/drawing/2014/main" id="{350F9C62-2FAB-43B5-B0CD-62CF593B6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927" y="3458608"/>
            <a:ext cx="878366" cy="87836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skwan\AppData\Local\Microsoft\Windows\Temporary Internet Files\Content.IE5\Y3QCPM7G\MC900441338[1].png">
            <a:extLst>
              <a:ext uri="{FF2B5EF4-FFF2-40B4-BE49-F238E27FC236}">
                <a16:creationId xmlns:a16="http://schemas.microsoft.com/office/drawing/2014/main" id="{B041F66A-1C06-4C52-B451-759377BD16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761" y="2117817"/>
            <a:ext cx="896064" cy="896064"/>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221694C9-08EA-4B0E-88DD-1ECAD9AA3C56}"/>
              </a:ext>
            </a:extLst>
          </p:cNvPr>
          <p:cNvSpPr/>
          <p:nvPr/>
        </p:nvSpPr>
        <p:spPr bwMode="auto">
          <a:xfrm>
            <a:off x="9921087" y="4563278"/>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sp>
        <p:nvSpPr>
          <p:cNvPr id="57" name="Rectangle 56">
            <a:extLst>
              <a:ext uri="{FF2B5EF4-FFF2-40B4-BE49-F238E27FC236}">
                <a16:creationId xmlns:a16="http://schemas.microsoft.com/office/drawing/2014/main" id="{EDD8D84D-C5F4-4C92-913B-3ED949807679}"/>
              </a:ext>
            </a:extLst>
          </p:cNvPr>
          <p:cNvSpPr/>
          <p:nvPr/>
        </p:nvSpPr>
        <p:spPr bwMode="auto">
          <a:xfrm>
            <a:off x="9921087" y="2483202"/>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sp>
        <p:nvSpPr>
          <p:cNvPr id="58" name="Rectangle 57">
            <a:extLst>
              <a:ext uri="{FF2B5EF4-FFF2-40B4-BE49-F238E27FC236}">
                <a16:creationId xmlns:a16="http://schemas.microsoft.com/office/drawing/2014/main" id="{A1D36A7B-AAB4-4F89-98A9-9C6331C5755B}"/>
              </a:ext>
            </a:extLst>
          </p:cNvPr>
          <p:cNvSpPr/>
          <p:nvPr/>
        </p:nvSpPr>
        <p:spPr bwMode="auto">
          <a:xfrm>
            <a:off x="9771742" y="2333859"/>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Web API</a:t>
            </a:r>
          </a:p>
        </p:txBody>
      </p:sp>
      <p:sp>
        <p:nvSpPr>
          <p:cNvPr id="59" name="Rectangle 58">
            <a:extLst>
              <a:ext uri="{FF2B5EF4-FFF2-40B4-BE49-F238E27FC236}">
                <a16:creationId xmlns:a16="http://schemas.microsoft.com/office/drawing/2014/main" id="{CC349F59-61A9-4CC5-A93C-034D71DB01FF}"/>
              </a:ext>
            </a:extLst>
          </p:cNvPr>
          <p:cNvSpPr/>
          <p:nvPr/>
        </p:nvSpPr>
        <p:spPr bwMode="auto">
          <a:xfrm>
            <a:off x="9771742" y="4413935"/>
            <a:ext cx="1335799" cy="1227944"/>
          </a:xfrm>
          <a:prstGeom prst="rect">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rPr>
              <a:t>Web API</a:t>
            </a:r>
          </a:p>
        </p:txBody>
      </p:sp>
      <p:sp>
        <p:nvSpPr>
          <p:cNvPr id="60" name="Oval 59">
            <a:extLst>
              <a:ext uri="{FF2B5EF4-FFF2-40B4-BE49-F238E27FC236}">
                <a16:creationId xmlns:a16="http://schemas.microsoft.com/office/drawing/2014/main" id="{9A326885-F451-4753-91F5-8DC95609D6B0}"/>
              </a:ext>
            </a:extLst>
          </p:cNvPr>
          <p:cNvSpPr/>
          <p:nvPr/>
        </p:nvSpPr>
        <p:spPr bwMode="auto">
          <a:xfrm>
            <a:off x="9166936" y="4878562"/>
            <a:ext cx="298688" cy="298688"/>
          </a:xfrm>
          <a:prstGeom prst="ellipse">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2156"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944D3285-76D5-4753-8700-26C64020A803}"/>
              </a:ext>
            </a:extLst>
          </p:cNvPr>
          <p:cNvCxnSpPr>
            <a:stCxn id="60" idx="6"/>
            <a:endCxn id="59" idx="1"/>
          </p:cNvCxnSpPr>
          <p:nvPr/>
        </p:nvCxnSpPr>
        <p:spPr>
          <a:xfrm>
            <a:off x="9465623" y="5027906"/>
            <a:ext cx="306118" cy="1"/>
          </a:xfrm>
          <a:prstGeom prst="line">
            <a:avLst/>
          </a:prstGeom>
          <a:noFill/>
          <a:ln w="57150" cap="flat" cmpd="sng" algn="ctr">
            <a:solidFill>
              <a:sysClr val="windowText" lastClr="000000"/>
            </a:solidFill>
            <a:prstDash val="solid"/>
            <a:miter lim="800000"/>
          </a:ln>
          <a:effectLst/>
        </p:spPr>
      </p:cxnSp>
      <p:sp>
        <p:nvSpPr>
          <p:cNvPr id="62" name="Oval 61">
            <a:extLst>
              <a:ext uri="{FF2B5EF4-FFF2-40B4-BE49-F238E27FC236}">
                <a16:creationId xmlns:a16="http://schemas.microsoft.com/office/drawing/2014/main" id="{C8454A2C-1D6B-4C09-856B-A12553E8708D}"/>
              </a:ext>
            </a:extLst>
          </p:cNvPr>
          <p:cNvSpPr/>
          <p:nvPr/>
        </p:nvSpPr>
        <p:spPr bwMode="auto">
          <a:xfrm>
            <a:off x="9166936" y="2798487"/>
            <a:ext cx="298688" cy="298688"/>
          </a:xfrm>
          <a:prstGeom prst="ellipse">
            <a:avLst/>
          </a:prstGeom>
          <a:solidFill>
            <a:srgbClr val="ED7D31"/>
          </a:solidFill>
          <a:ln w="6350" cap="flat" cmpd="sng" algn="ctr">
            <a:solidFill>
              <a:sysClr val="windowText" lastClr="000000"/>
            </a:solidFill>
            <a:prstDash val="solid"/>
            <a:miter lim="800000"/>
            <a:headEnd type="none" w="med" len="med"/>
            <a:tailEnd type="none" w="med" len="med"/>
          </a:ln>
          <a:effectLst/>
        </p:spPr>
        <p:txBody>
          <a:bodyPr vert="horz" wrap="square" lIns="89602" tIns="44802" rIns="89602" bIns="44802" numCol="1" rtlCol="0" anchor="ctr" anchorCtr="0" compatLnSpc="1">
            <a:prstTxWarp prst="textNoShape">
              <a:avLst/>
            </a:prstTxWarp>
          </a:bodyPr>
          <a:lstStyle/>
          <a:p>
            <a:pPr marL="0" marR="0" lvl="0" indent="0" defTabSz="895736" eaLnBrk="1" fontAlgn="auto" latinLnBrk="0" hangingPunct="1">
              <a:lnSpc>
                <a:spcPct val="100000"/>
              </a:lnSpc>
              <a:spcBef>
                <a:spcPts val="0"/>
              </a:spcBef>
              <a:spcAft>
                <a:spcPts val="0"/>
              </a:spcAft>
              <a:buClrTx/>
              <a:buSzTx/>
              <a:buFontTx/>
              <a:buNone/>
              <a:tabLst/>
              <a:defRPr/>
            </a:pPr>
            <a:endParaRPr kumimoji="0" lang="en-US" sz="2156" b="0" i="0" u="none" strike="noStrike" kern="0" cap="none" spc="0" normalizeH="0" baseline="0" noProof="0">
              <a:ln>
                <a:noFill/>
              </a:ln>
              <a:solidFill>
                <a:srgbClr val="FFFFFF">
                  <a:alpha val="98824"/>
                </a:srgbClr>
              </a:solidFill>
              <a:effectLst/>
              <a:uLnTx/>
              <a:uFillTx/>
              <a:latin typeface="Calibri" panose="020F0502020204030204"/>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B2776AFE-0BCC-48D6-BADA-367E4D0A7E29}"/>
              </a:ext>
            </a:extLst>
          </p:cNvPr>
          <p:cNvCxnSpPr>
            <a:stCxn id="62" idx="6"/>
            <a:endCxn id="58" idx="1"/>
          </p:cNvCxnSpPr>
          <p:nvPr/>
        </p:nvCxnSpPr>
        <p:spPr>
          <a:xfrm>
            <a:off x="9465623" y="2947830"/>
            <a:ext cx="306118" cy="0"/>
          </a:xfrm>
          <a:prstGeom prst="line">
            <a:avLst/>
          </a:prstGeom>
          <a:noFill/>
          <a:ln w="57150" cap="flat" cmpd="sng" algn="ctr">
            <a:solidFill>
              <a:sysClr val="windowText" lastClr="000000"/>
            </a:solidFill>
            <a:prstDash val="solid"/>
            <a:miter lim="800000"/>
          </a:ln>
          <a:effectLst/>
        </p:spPr>
      </p:cxnSp>
      <p:cxnSp>
        <p:nvCxnSpPr>
          <p:cNvPr id="64" name="Straight Arrow Connector 63">
            <a:extLst>
              <a:ext uri="{FF2B5EF4-FFF2-40B4-BE49-F238E27FC236}">
                <a16:creationId xmlns:a16="http://schemas.microsoft.com/office/drawing/2014/main" id="{8C3674C4-7110-4F74-93E9-E763DC486331}"/>
              </a:ext>
            </a:extLst>
          </p:cNvPr>
          <p:cNvCxnSpPr>
            <a:stCxn id="44" idx="3"/>
            <a:endCxn id="60" idx="2"/>
          </p:cNvCxnSpPr>
          <p:nvPr/>
        </p:nvCxnSpPr>
        <p:spPr>
          <a:xfrm flipV="1">
            <a:off x="6543165" y="5027905"/>
            <a:ext cx="2623770" cy="2135"/>
          </a:xfrm>
          <a:prstGeom prst="straightConnector1">
            <a:avLst/>
          </a:prstGeom>
          <a:noFill/>
          <a:ln w="57150" cap="flat" cmpd="sng" algn="ctr">
            <a:solidFill>
              <a:sysClr val="windowText" lastClr="000000"/>
            </a:solidFill>
            <a:prstDash val="solid"/>
            <a:miter lim="800000"/>
            <a:tailEnd type="arrow"/>
          </a:ln>
          <a:effectLst/>
        </p:spPr>
      </p:cxnSp>
      <p:cxnSp>
        <p:nvCxnSpPr>
          <p:cNvPr id="65" name="Straight Arrow Connector 64">
            <a:extLst>
              <a:ext uri="{FF2B5EF4-FFF2-40B4-BE49-F238E27FC236}">
                <a16:creationId xmlns:a16="http://schemas.microsoft.com/office/drawing/2014/main" id="{F48C4DE9-25BC-4F3E-BA71-F391E677ADF1}"/>
              </a:ext>
            </a:extLst>
          </p:cNvPr>
          <p:cNvCxnSpPr>
            <a:stCxn id="43" idx="3"/>
            <a:endCxn id="62" idx="2"/>
          </p:cNvCxnSpPr>
          <p:nvPr/>
        </p:nvCxnSpPr>
        <p:spPr>
          <a:xfrm flipV="1">
            <a:off x="6543165" y="2947832"/>
            <a:ext cx="2623770" cy="2133"/>
          </a:xfrm>
          <a:prstGeom prst="straightConnector1">
            <a:avLst/>
          </a:prstGeom>
          <a:noFill/>
          <a:ln w="57150" cap="flat" cmpd="sng" algn="ctr">
            <a:solidFill>
              <a:sysClr val="windowText" lastClr="000000"/>
            </a:solidFill>
            <a:prstDash val="solid"/>
            <a:miter lim="800000"/>
            <a:tailEnd type="arrow"/>
          </a:ln>
          <a:effectLst/>
        </p:spPr>
      </p:cxnSp>
      <p:sp>
        <p:nvSpPr>
          <p:cNvPr id="66" name="Rectangular Callout 33">
            <a:extLst>
              <a:ext uri="{FF2B5EF4-FFF2-40B4-BE49-F238E27FC236}">
                <a16:creationId xmlns:a16="http://schemas.microsoft.com/office/drawing/2014/main" id="{8147E800-89E0-4B7E-863B-79967AA2DEA3}"/>
              </a:ext>
            </a:extLst>
          </p:cNvPr>
          <p:cNvSpPr/>
          <p:nvPr/>
        </p:nvSpPr>
        <p:spPr>
          <a:xfrm>
            <a:off x="2950392" y="2010347"/>
            <a:ext cx="1695909" cy="642389"/>
          </a:xfrm>
          <a:prstGeom prst="wedgeRectCallout">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WS-Fed, SAML 2.0, OpenID Connect</a:t>
            </a:r>
          </a:p>
        </p:txBody>
      </p:sp>
      <p:sp>
        <p:nvSpPr>
          <p:cNvPr id="67" name="Rectangular Callout 34">
            <a:extLst>
              <a:ext uri="{FF2B5EF4-FFF2-40B4-BE49-F238E27FC236}">
                <a16:creationId xmlns:a16="http://schemas.microsoft.com/office/drawing/2014/main" id="{F7D66589-67C6-4558-9B06-87A92A4DE617}"/>
              </a:ext>
            </a:extLst>
          </p:cNvPr>
          <p:cNvSpPr/>
          <p:nvPr/>
        </p:nvSpPr>
        <p:spPr>
          <a:xfrm>
            <a:off x="2957041" y="3525946"/>
            <a:ext cx="1695909" cy="642389"/>
          </a:xfrm>
          <a:prstGeom prst="wedgeRectCallout">
            <a:avLst>
              <a:gd name="adj1" fmla="val -20833"/>
              <a:gd name="adj2" fmla="val 78837"/>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OAuth 2.0</a:t>
            </a:r>
          </a:p>
        </p:txBody>
      </p:sp>
      <p:sp>
        <p:nvSpPr>
          <p:cNvPr id="68" name="Rectangular Callout 35">
            <a:extLst>
              <a:ext uri="{FF2B5EF4-FFF2-40B4-BE49-F238E27FC236}">
                <a16:creationId xmlns:a16="http://schemas.microsoft.com/office/drawing/2014/main" id="{195489E1-A24E-4506-BB3B-A346D7112BFE}"/>
              </a:ext>
            </a:extLst>
          </p:cNvPr>
          <p:cNvSpPr/>
          <p:nvPr/>
        </p:nvSpPr>
        <p:spPr>
          <a:xfrm>
            <a:off x="2945712" y="5445069"/>
            <a:ext cx="1695909" cy="642389"/>
          </a:xfrm>
          <a:prstGeom prst="wedgeRectCallout">
            <a:avLst>
              <a:gd name="adj1" fmla="val -20833"/>
              <a:gd name="adj2" fmla="val -69449"/>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err="1">
                <a:ln>
                  <a:noFill/>
                </a:ln>
                <a:solidFill>
                  <a:prstClr val="black"/>
                </a:solidFill>
                <a:effectLst/>
                <a:uLnTx/>
                <a:uFillTx/>
                <a:latin typeface="Calibri" panose="020F0502020204030204"/>
                <a:ea typeface="+mn-ea"/>
                <a:cs typeface="+mn-cs"/>
              </a:rPr>
              <a:t>OAuth</a:t>
            </a: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 2.0</a:t>
            </a:r>
          </a:p>
        </p:txBody>
      </p:sp>
      <p:sp>
        <p:nvSpPr>
          <p:cNvPr id="69" name="Rectangular Callout 36">
            <a:extLst>
              <a:ext uri="{FF2B5EF4-FFF2-40B4-BE49-F238E27FC236}">
                <a16:creationId xmlns:a16="http://schemas.microsoft.com/office/drawing/2014/main" id="{031FE86D-0F61-45F3-AEE1-75E1126EC338}"/>
              </a:ext>
            </a:extLst>
          </p:cNvPr>
          <p:cNvSpPr/>
          <p:nvPr/>
        </p:nvSpPr>
        <p:spPr>
          <a:xfrm>
            <a:off x="6024609" y="3796131"/>
            <a:ext cx="1564832" cy="468460"/>
          </a:xfrm>
          <a:prstGeom prst="wedgeRectCallout">
            <a:avLst>
              <a:gd name="adj1" fmla="val -57486"/>
              <a:gd name="adj2" fmla="val -25466"/>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err="1">
                <a:ln>
                  <a:noFill/>
                </a:ln>
                <a:solidFill>
                  <a:prstClr val="black"/>
                </a:solidFill>
                <a:effectLst/>
                <a:uLnTx/>
                <a:uFillTx/>
                <a:latin typeface="Calibri" panose="020F0502020204030204"/>
                <a:ea typeface="+mn-ea"/>
                <a:cs typeface="+mn-cs"/>
              </a:rPr>
              <a:t>OAuth</a:t>
            </a: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 2.0</a:t>
            </a:r>
          </a:p>
        </p:txBody>
      </p:sp>
      <p:sp>
        <p:nvSpPr>
          <p:cNvPr id="70" name="Rectangular Callout 37">
            <a:extLst>
              <a:ext uri="{FF2B5EF4-FFF2-40B4-BE49-F238E27FC236}">
                <a16:creationId xmlns:a16="http://schemas.microsoft.com/office/drawing/2014/main" id="{BCCFF4F7-9E0B-486C-9244-C8DD0FD410AE}"/>
              </a:ext>
            </a:extLst>
          </p:cNvPr>
          <p:cNvSpPr/>
          <p:nvPr/>
        </p:nvSpPr>
        <p:spPr>
          <a:xfrm>
            <a:off x="6962339" y="2203554"/>
            <a:ext cx="1695909" cy="642389"/>
          </a:xfrm>
          <a:prstGeom prst="wedgeRectCallout">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err="1">
                <a:ln>
                  <a:noFill/>
                </a:ln>
                <a:solidFill>
                  <a:prstClr val="black"/>
                </a:solidFill>
                <a:effectLst/>
                <a:uLnTx/>
                <a:uFillTx/>
                <a:latin typeface="Calibri" panose="020F0502020204030204"/>
                <a:ea typeface="+mn-ea"/>
                <a:cs typeface="+mn-cs"/>
              </a:rPr>
              <a:t>OAuth</a:t>
            </a: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 2.0</a:t>
            </a:r>
          </a:p>
        </p:txBody>
      </p:sp>
      <p:sp>
        <p:nvSpPr>
          <p:cNvPr id="71" name="Rectangular Callout 38">
            <a:extLst>
              <a:ext uri="{FF2B5EF4-FFF2-40B4-BE49-F238E27FC236}">
                <a16:creationId xmlns:a16="http://schemas.microsoft.com/office/drawing/2014/main" id="{8F2822CF-48C8-4F90-A857-C6CE191FCEA6}"/>
              </a:ext>
            </a:extLst>
          </p:cNvPr>
          <p:cNvSpPr/>
          <p:nvPr/>
        </p:nvSpPr>
        <p:spPr>
          <a:xfrm>
            <a:off x="7007095" y="5188761"/>
            <a:ext cx="1695909" cy="642389"/>
          </a:xfrm>
          <a:prstGeom prst="wedgeRectCallout">
            <a:avLst>
              <a:gd name="adj1" fmla="val -20833"/>
              <a:gd name="adj2" fmla="val -70706"/>
            </a:avLst>
          </a:prstGeom>
          <a:no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err="1">
                <a:ln>
                  <a:noFill/>
                </a:ln>
                <a:solidFill>
                  <a:prstClr val="black"/>
                </a:solidFill>
                <a:effectLst/>
                <a:uLnTx/>
                <a:uFillTx/>
                <a:latin typeface="Calibri" panose="020F0502020204030204"/>
                <a:ea typeface="+mn-ea"/>
                <a:cs typeface="+mn-cs"/>
              </a:rPr>
              <a:t>OAuth</a:t>
            </a:r>
            <a:r>
              <a:rPr kumimoji="0" lang="en-US" sz="1371" b="0" i="0" u="none" strike="noStrike" kern="0" cap="none" spc="0" normalizeH="0" baseline="0" noProof="0">
                <a:ln>
                  <a:noFill/>
                </a:ln>
                <a:solidFill>
                  <a:prstClr val="black"/>
                </a:solidFill>
                <a:effectLst/>
                <a:uLnTx/>
                <a:uFillTx/>
                <a:latin typeface="Calibri" panose="020F0502020204030204"/>
                <a:ea typeface="+mn-ea"/>
                <a:cs typeface="+mn-cs"/>
              </a:rPr>
              <a:t> 2.0</a:t>
            </a:r>
          </a:p>
        </p:txBody>
      </p:sp>
      <p:sp>
        <p:nvSpPr>
          <p:cNvPr id="72" name="Rectangle 71">
            <a:extLst>
              <a:ext uri="{FF2B5EF4-FFF2-40B4-BE49-F238E27FC236}">
                <a16:creationId xmlns:a16="http://schemas.microsoft.com/office/drawing/2014/main" id="{0C549FA8-5462-485C-B9C8-FC48FB9EBC5E}"/>
              </a:ext>
            </a:extLst>
          </p:cNvPr>
          <p:cNvSpPr/>
          <p:nvPr/>
        </p:nvSpPr>
        <p:spPr>
          <a:xfrm>
            <a:off x="517717" y="1494246"/>
            <a:ext cx="2451248" cy="307777"/>
          </a:xfrm>
          <a:prstGeom prst="rect">
            <a:avLst/>
          </a:prstGeom>
        </p:spPr>
        <p:txBody>
          <a:bodyPr wrap="none">
            <a:spAutoFit/>
          </a:bodyPr>
          <a:lstStyle/>
          <a:p>
            <a:r>
              <a:rPr lang="en-US" sz="1400" dirty="0">
                <a:latin typeface="Segoe UI" panose="020B0502040204020203" pitchFamily="34" charset="0"/>
                <a:cs typeface="Segoe UI" panose="020B0502040204020203" pitchFamily="34" charset="0"/>
              </a:rPr>
              <a:t>(Walkthrough available </a:t>
            </a:r>
            <a:r>
              <a:rPr lang="en-US" sz="1400" dirty="0">
                <a:latin typeface="Segoe UI" panose="020B0502040204020203" pitchFamily="34" charset="0"/>
                <a:cs typeface="Segoe UI" panose="020B0502040204020203" pitchFamily="34" charset="0"/>
                <a:hlinkClick r:id="rId5"/>
              </a:rPr>
              <a:t>here</a:t>
            </a:r>
            <a:r>
              <a:rPr lang="en-US" sz="1400" dirty="0">
                <a:latin typeface="Segoe UI" panose="020B0502040204020203" pitchFamily="34" charset="0"/>
                <a:cs typeface="Segoe UI" panose="020B0502040204020203" pitchFamily="34" charset="0"/>
              </a:rPr>
              <a:t>)</a:t>
            </a:r>
            <a:endParaRPr lang="fr-F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64202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0E6DF-2E06-443D-A292-55D93124033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108AC5F5-D35C-4C9B-8457-17C85AD4E867}"/>
              </a:ext>
            </a:extLst>
          </p:cNvPr>
          <p:cNvSpPr>
            <a:spLocks noGrp="1"/>
          </p:cNvSpPr>
          <p:nvPr>
            <p:ph type="body" sz="quarter" idx="13"/>
          </p:nvPr>
        </p:nvSpPr>
        <p:spPr/>
        <p:txBody>
          <a:bodyPr/>
          <a:lstStyle/>
          <a:p>
            <a:r>
              <a:rPr lang="en-US" sz="2400" dirty="0"/>
              <a:t>Existing Consent flow (1/6) : Developer Chooses Permissions Their App Will Request</a:t>
            </a:r>
          </a:p>
          <a:p>
            <a:endParaRPr lang="fr-FR" sz="2400" dirty="0"/>
          </a:p>
        </p:txBody>
      </p:sp>
      <p:pic>
        <p:nvPicPr>
          <p:cNvPr id="4" name="Content Placeholder 3">
            <a:extLst>
              <a:ext uri="{FF2B5EF4-FFF2-40B4-BE49-F238E27FC236}">
                <a16:creationId xmlns:a16="http://schemas.microsoft.com/office/drawing/2014/main" id="{6387C3F0-9ED9-4F9C-82F2-83C24D28B050}"/>
              </a:ext>
            </a:extLst>
          </p:cNvPr>
          <p:cNvPicPr>
            <a:picLocks noChangeAspect="1"/>
          </p:cNvPicPr>
          <p:nvPr/>
        </p:nvPicPr>
        <p:blipFill>
          <a:blip r:embed="rId2"/>
          <a:stretch>
            <a:fillRect/>
          </a:stretch>
        </p:blipFill>
        <p:spPr>
          <a:xfrm>
            <a:off x="2286360" y="1630157"/>
            <a:ext cx="9512676" cy="5208844"/>
          </a:xfrm>
          <a:prstGeom prst="rect">
            <a:avLst/>
          </a:prstGeom>
        </p:spPr>
      </p:pic>
      <p:sp>
        <p:nvSpPr>
          <p:cNvPr id="5" name="Rectangle 4">
            <a:extLst>
              <a:ext uri="{FF2B5EF4-FFF2-40B4-BE49-F238E27FC236}">
                <a16:creationId xmlns:a16="http://schemas.microsoft.com/office/drawing/2014/main" id="{8E557036-92DE-4001-88DB-8FDE6DA79AE9}"/>
              </a:ext>
            </a:extLst>
          </p:cNvPr>
          <p:cNvSpPr/>
          <p:nvPr/>
        </p:nvSpPr>
        <p:spPr>
          <a:xfrm>
            <a:off x="298342" y="1630157"/>
            <a:ext cx="1804604" cy="1323439"/>
          </a:xfrm>
          <a:prstGeom prst="rect">
            <a:avLst/>
          </a:prstGeom>
        </p:spPr>
        <p:txBody>
          <a:bodyPr wrap="square">
            <a:spAutoFit/>
          </a:bodyPr>
          <a:lstStyle/>
          <a:p>
            <a:r>
              <a:rPr lang="en-US" sz="1600" b="1" dirty="0"/>
              <a:t>Developer Chooses Permissions Their App Will Request</a:t>
            </a:r>
          </a:p>
        </p:txBody>
      </p:sp>
      <p:sp>
        <p:nvSpPr>
          <p:cNvPr id="6" name="Left Brace 5">
            <a:extLst>
              <a:ext uri="{FF2B5EF4-FFF2-40B4-BE49-F238E27FC236}">
                <a16:creationId xmlns:a16="http://schemas.microsoft.com/office/drawing/2014/main" id="{F7129A60-B312-486E-904B-4ED6309B618A}"/>
              </a:ext>
            </a:extLst>
          </p:cNvPr>
          <p:cNvSpPr/>
          <p:nvPr/>
        </p:nvSpPr>
        <p:spPr>
          <a:xfrm>
            <a:off x="8595651" y="2491433"/>
            <a:ext cx="457195" cy="3383243"/>
          </a:xfrm>
          <a:prstGeom prst="leftBrac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Left Brace 6">
            <a:extLst>
              <a:ext uri="{FF2B5EF4-FFF2-40B4-BE49-F238E27FC236}">
                <a16:creationId xmlns:a16="http://schemas.microsoft.com/office/drawing/2014/main" id="{5DBACEA8-165B-4A45-BA90-136DBA37BBF9}"/>
              </a:ext>
            </a:extLst>
          </p:cNvPr>
          <p:cNvSpPr/>
          <p:nvPr/>
        </p:nvSpPr>
        <p:spPr>
          <a:xfrm>
            <a:off x="8445232" y="6081160"/>
            <a:ext cx="457195" cy="853429"/>
          </a:xfrm>
          <a:prstGeom prst="leftBrac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TextBox 7">
            <a:extLst>
              <a:ext uri="{FF2B5EF4-FFF2-40B4-BE49-F238E27FC236}">
                <a16:creationId xmlns:a16="http://schemas.microsoft.com/office/drawing/2014/main" id="{D83753B9-B0BC-4E60-B328-1B6C393A907E}"/>
              </a:ext>
            </a:extLst>
          </p:cNvPr>
          <p:cNvSpPr txBox="1"/>
          <p:nvPr/>
        </p:nvSpPr>
        <p:spPr>
          <a:xfrm>
            <a:off x="4708437" y="3825263"/>
            <a:ext cx="3869453" cy="684803"/>
          </a:xfrm>
          <a:prstGeom prst="rect">
            <a:avLst/>
          </a:prstGeom>
          <a:solidFill>
            <a:schemeClr val="bg1">
              <a:lumMod val="85000"/>
            </a:schemeClr>
          </a:solidFill>
          <a:ln>
            <a:solidFill>
              <a:srgbClr val="0078D7"/>
            </a:solidFill>
          </a:ln>
        </p:spPr>
        <p:txBody>
          <a:bodyPr wrap="square" lIns="0" tIns="0" rIns="0" bIns="0" rtlCol="0">
            <a:spAutoFit/>
          </a:bodyPr>
          <a:lstStyle/>
          <a:p>
            <a:pPr lvl="0" defTabSz="932742" fontAlgn="auto">
              <a:defRPr/>
            </a:pPr>
            <a:r>
              <a:rPr kumimoji="0" lang="en-US" sz="1600" b="1" i="0" u="none" strike="noStrike" kern="1200" cap="none" spc="0" normalizeH="0" baseline="0" noProof="0" dirty="0">
                <a:ln>
                  <a:noFill/>
                </a:ln>
                <a:effectLst/>
                <a:uLnTx/>
                <a:uFillTx/>
                <a:ea typeface="+mn-ea"/>
                <a:cs typeface="+mn-cs"/>
              </a:rPr>
              <a:t>Application</a:t>
            </a:r>
            <a:r>
              <a:rPr kumimoji="0" lang="en-US" sz="1400" b="1" i="0" u="none" strike="noStrike" kern="1200" cap="none" spc="0" normalizeH="0" baseline="0" noProof="0" dirty="0">
                <a:ln>
                  <a:noFill/>
                </a:ln>
                <a:effectLst/>
                <a:uLnTx/>
                <a:uFillTx/>
                <a:ea typeface="+mn-ea"/>
                <a:cs typeface="+mn-cs"/>
              </a:rPr>
              <a:t> </a:t>
            </a:r>
            <a:r>
              <a:rPr kumimoji="0" lang="en-US" sz="1600" b="1" i="0" u="none" strike="noStrike" kern="1200" cap="none" spc="0" normalizeH="0" baseline="0" noProof="0" dirty="0">
                <a:ln>
                  <a:noFill/>
                </a:ln>
                <a:effectLst/>
                <a:uLnTx/>
                <a:uFillTx/>
                <a:ea typeface="+mn-ea"/>
                <a:cs typeface="+mn-cs"/>
              </a:rPr>
              <a:t>Permissions</a:t>
            </a:r>
            <a:br>
              <a:rPr kumimoji="0" lang="en-US" sz="1800" b="1" i="0" u="none" strike="noStrike" kern="1200" cap="none" spc="0" normalizeH="0" baseline="0" noProof="0" dirty="0">
                <a:ln>
                  <a:noFill/>
                </a:ln>
                <a:solidFill>
                  <a:srgbClr val="E3008C"/>
                </a:solidFill>
                <a:effectLst/>
                <a:uLnTx/>
                <a:uFillTx/>
                <a:ea typeface="+mn-ea"/>
                <a:cs typeface="+mn-cs"/>
              </a:rPr>
            </a:br>
            <a:r>
              <a:rPr lang="en-US" sz="1050" b="1" dirty="0">
                <a:solidFill>
                  <a:srgbClr val="505050"/>
                </a:solidFill>
              </a:rPr>
              <a:t> Aka : </a:t>
            </a:r>
            <a:r>
              <a:rPr lang="en-US" sz="1050" b="1" dirty="0">
                <a:solidFill>
                  <a:srgbClr val="0070C0"/>
                </a:solidFill>
              </a:rPr>
              <a:t>roles</a:t>
            </a:r>
            <a:r>
              <a:rPr lang="en-US" sz="1050" b="1" dirty="0">
                <a:solidFill>
                  <a:srgbClr val="505050"/>
                </a:solidFill>
              </a:rPr>
              <a:t>, </a:t>
            </a:r>
            <a:r>
              <a:rPr lang="en-US" sz="1050" b="1" dirty="0" err="1">
                <a:solidFill>
                  <a:srgbClr val="505050"/>
                </a:solidFill>
              </a:rPr>
              <a:t>AppRoles</a:t>
            </a:r>
            <a:r>
              <a:rPr lang="en-US" sz="1050" b="1" dirty="0">
                <a:solidFill>
                  <a:srgbClr val="505050"/>
                </a:solidFill>
              </a:rPr>
              <a:t>, </a:t>
            </a:r>
            <a:r>
              <a:rPr lang="en-US" sz="1050" b="1" dirty="0" err="1">
                <a:solidFill>
                  <a:srgbClr val="505050"/>
                </a:solidFill>
              </a:rPr>
              <a:t>AppOnly</a:t>
            </a:r>
            <a:r>
              <a:rPr lang="en-US" sz="1050" b="1" dirty="0">
                <a:solidFill>
                  <a:srgbClr val="505050"/>
                </a:solidFill>
              </a:rPr>
              <a:t> permissions, </a:t>
            </a:r>
            <a:r>
              <a:rPr lang="en-US" sz="1050" b="1" dirty="0" err="1">
                <a:solidFill>
                  <a:srgbClr val="505050"/>
                </a:solidFill>
              </a:rPr>
              <a:t>etc</a:t>
            </a:r>
            <a:endParaRPr lang="en-US" sz="1800" b="1" dirty="0">
              <a:solidFill>
                <a:srgbClr val="E3008C"/>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3008C"/>
              </a:solidFill>
              <a:effectLst/>
              <a:uLnTx/>
              <a:uFillTx/>
              <a:ea typeface="+mn-ea"/>
              <a:cs typeface="+mn-cs"/>
            </a:endParaRPr>
          </a:p>
        </p:txBody>
      </p:sp>
      <p:sp>
        <p:nvSpPr>
          <p:cNvPr id="9" name="TextBox 8">
            <a:extLst>
              <a:ext uri="{FF2B5EF4-FFF2-40B4-BE49-F238E27FC236}">
                <a16:creationId xmlns:a16="http://schemas.microsoft.com/office/drawing/2014/main" id="{7892ED72-9E93-44B4-98C7-160059AE11DD}"/>
              </a:ext>
            </a:extLst>
          </p:cNvPr>
          <p:cNvSpPr txBox="1"/>
          <p:nvPr/>
        </p:nvSpPr>
        <p:spPr>
          <a:xfrm>
            <a:off x="4076437" y="5954143"/>
            <a:ext cx="4247682" cy="884858"/>
          </a:xfrm>
          <a:prstGeom prst="rect">
            <a:avLst/>
          </a:prstGeom>
          <a:solidFill>
            <a:schemeClr val="bg1">
              <a:lumMod val="85000"/>
            </a:schemeClr>
          </a:solidFill>
          <a:ln>
            <a:solidFill>
              <a:srgbClr val="0078D7"/>
            </a:solidFill>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ea typeface="+mn-ea"/>
                <a:cs typeface="+mn-cs"/>
              </a:rPr>
              <a:t>Delegated Permissions</a:t>
            </a:r>
          </a:p>
          <a:p>
            <a:pPr defTabSz="932742" fontAlgn="auto">
              <a:defRPr/>
            </a:pPr>
            <a:r>
              <a:rPr lang="en-US" sz="1050" b="1" dirty="0"/>
              <a:t> Aka : </a:t>
            </a:r>
            <a:r>
              <a:rPr lang="en-US" sz="1100" b="1" dirty="0">
                <a:solidFill>
                  <a:srgbClr val="0070C0"/>
                </a:solidFill>
              </a:rPr>
              <a:t>scopes</a:t>
            </a:r>
            <a:r>
              <a:rPr lang="en-US" sz="1050" b="1" dirty="0"/>
              <a:t>, OAuth2PermissionGrants, </a:t>
            </a:r>
            <a:r>
              <a:rPr lang="en-US" sz="1050" b="1" dirty="0" err="1"/>
              <a:t>App+User</a:t>
            </a:r>
            <a:r>
              <a:rPr lang="en-US" sz="1050" b="1" dirty="0"/>
              <a:t> permissions, etc.</a:t>
            </a:r>
          </a:p>
          <a:p>
            <a:pPr lvl="0" defTabSz="932742" fontAlgn="auto">
              <a:defRPr/>
            </a:pPr>
            <a:endParaRPr kumimoji="0" lang="en-US" sz="1800" b="1" i="0" u="none" strike="noStrike" kern="1200" cap="none" spc="0" normalizeH="0" baseline="0" noProof="0" dirty="0">
              <a:ln>
                <a:noFill/>
              </a:ln>
              <a:solidFill>
                <a:srgbClr val="E3008C"/>
              </a:solidFill>
              <a:effectLst/>
              <a:uLnTx/>
              <a:uFillTx/>
              <a:ea typeface="+mn-ea"/>
              <a:cs typeface="+mn-cs"/>
            </a:endParaRPr>
          </a:p>
        </p:txBody>
      </p:sp>
    </p:spTree>
    <p:extLst>
      <p:ext uri="{BB962C8B-B14F-4D97-AF65-F5344CB8AC3E}">
        <p14:creationId xmlns:p14="http://schemas.microsoft.com/office/powerpoint/2010/main" val="15060990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40BCC-6BD1-4BDD-A1E5-E41D05D62DA9}"/>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12</a:t>
            </a:fld>
            <a:endParaRPr lang="en-US" dirty="0"/>
          </a:p>
        </p:txBody>
      </p:sp>
      <p:sp>
        <p:nvSpPr>
          <p:cNvPr id="3" name="Text Placeholder 2">
            <a:extLst>
              <a:ext uri="{FF2B5EF4-FFF2-40B4-BE49-F238E27FC236}">
                <a16:creationId xmlns:a16="http://schemas.microsoft.com/office/drawing/2014/main" id="{B6CB96A9-C252-4E2D-9DBC-E99FBEBA1F10}"/>
              </a:ext>
            </a:extLst>
          </p:cNvPr>
          <p:cNvSpPr>
            <a:spLocks noGrp="1"/>
          </p:cNvSpPr>
          <p:nvPr>
            <p:ph type="body" sz="quarter" idx="13"/>
          </p:nvPr>
        </p:nvSpPr>
        <p:spPr/>
        <p:txBody>
          <a:bodyPr/>
          <a:lstStyle/>
          <a:p>
            <a:r>
              <a:rPr lang="en-US" dirty="0"/>
              <a:t>Existing Consent flow (2/6) : </a:t>
            </a:r>
            <a:r>
              <a:rPr lang="en-US" b="1" dirty="0"/>
              <a:t>Upon first use of app: authentication</a:t>
            </a:r>
            <a:endParaRPr lang="fr-FR" b="1" dirty="0"/>
          </a:p>
          <a:p>
            <a:endParaRPr lang="fr-FR" dirty="0"/>
          </a:p>
        </p:txBody>
      </p:sp>
      <p:pic>
        <p:nvPicPr>
          <p:cNvPr id="4" name="Picture 3">
            <a:extLst>
              <a:ext uri="{FF2B5EF4-FFF2-40B4-BE49-F238E27FC236}">
                <a16:creationId xmlns:a16="http://schemas.microsoft.com/office/drawing/2014/main" id="{374CD6E7-5DCE-4613-B7A2-6728CD7C14BD}"/>
              </a:ext>
            </a:extLst>
          </p:cNvPr>
          <p:cNvPicPr>
            <a:picLocks noChangeAspect="1"/>
          </p:cNvPicPr>
          <p:nvPr/>
        </p:nvPicPr>
        <p:blipFill>
          <a:blip r:embed="rId2"/>
          <a:stretch>
            <a:fillRect/>
          </a:stretch>
        </p:blipFill>
        <p:spPr>
          <a:xfrm>
            <a:off x="5044311" y="1482044"/>
            <a:ext cx="6832801" cy="5353258"/>
          </a:xfrm>
          <a:prstGeom prst="rect">
            <a:avLst/>
          </a:prstGeom>
        </p:spPr>
      </p:pic>
      <p:sp>
        <p:nvSpPr>
          <p:cNvPr id="6" name="Rectangle 5">
            <a:extLst>
              <a:ext uri="{FF2B5EF4-FFF2-40B4-BE49-F238E27FC236}">
                <a16:creationId xmlns:a16="http://schemas.microsoft.com/office/drawing/2014/main" id="{9A79A736-9679-465C-A8D5-F73434280C7E}"/>
              </a:ext>
            </a:extLst>
          </p:cNvPr>
          <p:cNvSpPr/>
          <p:nvPr/>
        </p:nvSpPr>
        <p:spPr>
          <a:xfrm>
            <a:off x="274702" y="3519170"/>
            <a:ext cx="3800464" cy="923330"/>
          </a:xfrm>
          <a:prstGeom prst="rect">
            <a:avLst/>
          </a:prstGeom>
        </p:spPr>
        <p:txBody>
          <a:bodyPr wrap="square">
            <a:spAutoFit/>
          </a:bodyPr>
          <a:lstStyle/>
          <a:p>
            <a:pPr marL="0" indent="0" algn="l">
              <a:buNone/>
            </a:pPr>
            <a:r>
              <a:rPr lang="en-US" sz="1800" b="1" dirty="0"/>
              <a:t>If the user is not already authenticated they will be asked to sign in</a:t>
            </a:r>
          </a:p>
        </p:txBody>
      </p:sp>
    </p:spTree>
    <p:extLst>
      <p:ext uri="{BB962C8B-B14F-4D97-AF65-F5344CB8AC3E}">
        <p14:creationId xmlns:p14="http://schemas.microsoft.com/office/powerpoint/2010/main" val="1828644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E175C-1230-4B8E-BBE5-7D9C69C910E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13</a:t>
            </a:fld>
            <a:endParaRPr lang="en-US" dirty="0"/>
          </a:p>
        </p:txBody>
      </p:sp>
      <p:sp>
        <p:nvSpPr>
          <p:cNvPr id="3" name="Text Placeholder 2">
            <a:extLst>
              <a:ext uri="{FF2B5EF4-FFF2-40B4-BE49-F238E27FC236}">
                <a16:creationId xmlns:a16="http://schemas.microsoft.com/office/drawing/2014/main" id="{896A4DEC-D659-4C2C-B7ED-6072E8D5C509}"/>
              </a:ext>
            </a:extLst>
          </p:cNvPr>
          <p:cNvSpPr>
            <a:spLocks noGrp="1"/>
          </p:cNvSpPr>
          <p:nvPr>
            <p:ph type="body" sz="quarter" idx="13"/>
          </p:nvPr>
        </p:nvSpPr>
        <p:spPr/>
        <p:txBody>
          <a:bodyPr/>
          <a:lstStyle/>
          <a:p>
            <a:r>
              <a:rPr lang="en-US" dirty="0"/>
              <a:t>Existing Consent flow (3/6) : </a:t>
            </a:r>
            <a:r>
              <a:rPr lang="en-US" b="1" dirty="0"/>
              <a:t>Upon first use of app: end-user consent</a:t>
            </a:r>
            <a:endParaRPr lang="fr-FR" b="1" dirty="0"/>
          </a:p>
        </p:txBody>
      </p:sp>
      <p:pic>
        <p:nvPicPr>
          <p:cNvPr id="4" name="Picture 3">
            <a:extLst>
              <a:ext uri="{FF2B5EF4-FFF2-40B4-BE49-F238E27FC236}">
                <a16:creationId xmlns:a16="http://schemas.microsoft.com/office/drawing/2014/main" id="{2D59EAFE-A532-420D-B567-7B1171A57B21}"/>
              </a:ext>
            </a:extLst>
          </p:cNvPr>
          <p:cNvPicPr>
            <a:picLocks noChangeAspect="1"/>
          </p:cNvPicPr>
          <p:nvPr/>
        </p:nvPicPr>
        <p:blipFill>
          <a:blip r:embed="rId2"/>
          <a:stretch>
            <a:fillRect/>
          </a:stretch>
        </p:blipFill>
        <p:spPr>
          <a:xfrm>
            <a:off x="4928076" y="1440346"/>
            <a:ext cx="6717231" cy="5254115"/>
          </a:xfrm>
          <a:prstGeom prst="rect">
            <a:avLst/>
          </a:prstGeom>
        </p:spPr>
      </p:pic>
      <p:sp>
        <p:nvSpPr>
          <p:cNvPr id="7" name="Rectangle 6">
            <a:extLst>
              <a:ext uri="{FF2B5EF4-FFF2-40B4-BE49-F238E27FC236}">
                <a16:creationId xmlns:a16="http://schemas.microsoft.com/office/drawing/2014/main" id="{C8568E1C-BB7A-4D50-9818-CD1C22A57068}"/>
              </a:ext>
            </a:extLst>
          </p:cNvPr>
          <p:cNvSpPr/>
          <p:nvPr/>
        </p:nvSpPr>
        <p:spPr>
          <a:xfrm>
            <a:off x="274702" y="2910813"/>
            <a:ext cx="4316231" cy="877163"/>
          </a:xfrm>
          <a:prstGeom prst="rect">
            <a:avLst/>
          </a:prstGeom>
        </p:spPr>
        <p:txBody>
          <a:bodyPr wrap="square">
            <a:spAutoFit/>
          </a:bodyPr>
          <a:lstStyle/>
          <a:p>
            <a:pPr algn="l"/>
            <a:r>
              <a:rPr lang="en-US" b="1" dirty="0"/>
              <a:t>After authentication a consent prompt is shown, asking for the permissions requested by the application</a:t>
            </a:r>
          </a:p>
        </p:txBody>
      </p:sp>
    </p:spTree>
    <p:extLst>
      <p:ext uri="{BB962C8B-B14F-4D97-AF65-F5344CB8AC3E}">
        <p14:creationId xmlns:p14="http://schemas.microsoft.com/office/powerpoint/2010/main" val="29341159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265845-7E2C-4D97-9631-C3855F18B20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14</a:t>
            </a:fld>
            <a:endParaRPr lang="en-US" dirty="0"/>
          </a:p>
        </p:txBody>
      </p:sp>
      <p:sp>
        <p:nvSpPr>
          <p:cNvPr id="3" name="Text Placeholder 2">
            <a:extLst>
              <a:ext uri="{FF2B5EF4-FFF2-40B4-BE49-F238E27FC236}">
                <a16:creationId xmlns:a16="http://schemas.microsoft.com/office/drawing/2014/main" id="{0993AB42-8D5E-4C26-8155-0110605E3E70}"/>
              </a:ext>
            </a:extLst>
          </p:cNvPr>
          <p:cNvSpPr>
            <a:spLocks noGrp="1"/>
          </p:cNvSpPr>
          <p:nvPr>
            <p:ph type="body" sz="quarter" idx="13"/>
          </p:nvPr>
        </p:nvSpPr>
        <p:spPr/>
        <p:txBody>
          <a:bodyPr/>
          <a:lstStyle/>
          <a:p>
            <a:r>
              <a:rPr lang="en-US" dirty="0"/>
              <a:t>Existing Consent flow (4/6) : Upon first use of app: </a:t>
            </a:r>
            <a:r>
              <a:rPr lang="en-US" b="1" dirty="0"/>
              <a:t>admin consent</a:t>
            </a:r>
            <a:endParaRPr lang="fr-FR" b="1" dirty="0"/>
          </a:p>
        </p:txBody>
      </p:sp>
      <p:pic>
        <p:nvPicPr>
          <p:cNvPr id="4" name="Picture 3">
            <a:extLst>
              <a:ext uri="{FF2B5EF4-FFF2-40B4-BE49-F238E27FC236}">
                <a16:creationId xmlns:a16="http://schemas.microsoft.com/office/drawing/2014/main" id="{29C58A23-02BB-4B75-9499-19791025F3B6}"/>
              </a:ext>
            </a:extLst>
          </p:cNvPr>
          <p:cNvPicPr>
            <a:picLocks noChangeAspect="1"/>
          </p:cNvPicPr>
          <p:nvPr/>
        </p:nvPicPr>
        <p:blipFill>
          <a:blip r:embed="rId2"/>
          <a:stretch>
            <a:fillRect/>
          </a:stretch>
        </p:blipFill>
        <p:spPr>
          <a:xfrm>
            <a:off x="4996237" y="1478040"/>
            <a:ext cx="6912228" cy="5083126"/>
          </a:xfrm>
          <a:prstGeom prst="rect">
            <a:avLst/>
          </a:prstGeom>
        </p:spPr>
      </p:pic>
      <p:sp>
        <p:nvSpPr>
          <p:cNvPr id="5" name="Rectangle 4">
            <a:extLst>
              <a:ext uri="{FF2B5EF4-FFF2-40B4-BE49-F238E27FC236}">
                <a16:creationId xmlns:a16="http://schemas.microsoft.com/office/drawing/2014/main" id="{0687B8AE-D523-458F-8F4A-1AFFA800D0CA}"/>
              </a:ext>
            </a:extLst>
          </p:cNvPr>
          <p:cNvSpPr/>
          <p:nvPr/>
        </p:nvSpPr>
        <p:spPr>
          <a:xfrm>
            <a:off x="274702" y="3040067"/>
            <a:ext cx="4297633" cy="877163"/>
          </a:xfrm>
          <a:prstGeom prst="rect">
            <a:avLst/>
          </a:prstGeom>
        </p:spPr>
        <p:txBody>
          <a:bodyPr wrap="square">
            <a:spAutoFit/>
          </a:bodyPr>
          <a:lstStyle/>
          <a:p>
            <a:pPr algn="l"/>
            <a:r>
              <a:rPr lang="en-US" b="1" dirty="0"/>
              <a:t>If the user is an administrator, they will be asked to consent on behalf of their organization</a:t>
            </a:r>
          </a:p>
        </p:txBody>
      </p:sp>
      <p:sp>
        <p:nvSpPr>
          <p:cNvPr id="6" name="Oval 5">
            <a:extLst>
              <a:ext uri="{FF2B5EF4-FFF2-40B4-BE49-F238E27FC236}">
                <a16:creationId xmlns:a16="http://schemas.microsoft.com/office/drawing/2014/main" id="{B343964D-D64B-4377-B804-DB166356611A}"/>
              </a:ext>
            </a:extLst>
          </p:cNvPr>
          <p:cNvSpPr/>
          <p:nvPr/>
        </p:nvSpPr>
        <p:spPr bwMode="auto">
          <a:xfrm>
            <a:off x="10150114" y="5010890"/>
            <a:ext cx="731512" cy="365756"/>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3194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90A53-EE07-4810-A537-82EF870CE35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15</a:t>
            </a:fld>
            <a:endParaRPr lang="en-US" dirty="0"/>
          </a:p>
        </p:txBody>
      </p:sp>
      <p:sp>
        <p:nvSpPr>
          <p:cNvPr id="3" name="Text Placeholder 2">
            <a:extLst>
              <a:ext uri="{FF2B5EF4-FFF2-40B4-BE49-F238E27FC236}">
                <a16:creationId xmlns:a16="http://schemas.microsoft.com/office/drawing/2014/main" id="{1185F9EF-42F2-4513-AA71-125E30E0E534}"/>
              </a:ext>
            </a:extLst>
          </p:cNvPr>
          <p:cNvSpPr>
            <a:spLocks noGrp="1"/>
          </p:cNvSpPr>
          <p:nvPr>
            <p:ph type="body" sz="quarter" idx="13"/>
          </p:nvPr>
        </p:nvSpPr>
        <p:spPr/>
        <p:txBody>
          <a:bodyPr/>
          <a:lstStyle/>
          <a:p>
            <a:r>
              <a:rPr lang="en-US" dirty="0"/>
              <a:t>Existing Consent flow (5/6) : </a:t>
            </a:r>
            <a:r>
              <a:rPr lang="fr-FR" dirty="0"/>
              <a:t>Admin intervention </a:t>
            </a:r>
            <a:r>
              <a:rPr lang="fr-FR" dirty="0" err="1"/>
              <a:t>required</a:t>
            </a:r>
            <a:endParaRPr lang="fr-FR" dirty="0"/>
          </a:p>
        </p:txBody>
      </p:sp>
      <p:pic>
        <p:nvPicPr>
          <p:cNvPr id="4" name="Picture 3">
            <a:extLst>
              <a:ext uri="{FF2B5EF4-FFF2-40B4-BE49-F238E27FC236}">
                <a16:creationId xmlns:a16="http://schemas.microsoft.com/office/drawing/2014/main" id="{30EF9886-1882-46FC-81E0-028610BC02A6}"/>
              </a:ext>
            </a:extLst>
          </p:cNvPr>
          <p:cNvPicPr>
            <a:picLocks noChangeAspect="1"/>
          </p:cNvPicPr>
          <p:nvPr/>
        </p:nvPicPr>
        <p:blipFill>
          <a:blip r:embed="rId2"/>
          <a:stretch>
            <a:fillRect/>
          </a:stretch>
        </p:blipFill>
        <p:spPr>
          <a:xfrm>
            <a:off x="5209952" y="1556265"/>
            <a:ext cx="6448648" cy="5028297"/>
          </a:xfrm>
          <a:prstGeom prst="rect">
            <a:avLst/>
          </a:prstGeom>
        </p:spPr>
      </p:pic>
      <p:sp>
        <p:nvSpPr>
          <p:cNvPr id="5" name="Rectangle 4">
            <a:extLst>
              <a:ext uri="{FF2B5EF4-FFF2-40B4-BE49-F238E27FC236}">
                <a16:creationId xmlns:a16="http://schemas.microsoft.com/office/drawing/2014/main" id="{E7E2128D-E806-4759-8A90-51DE8791F459}"/>
              </a:ext>
            </a:extLst>
          </p:cNvPr>
          <p:cNvSpPr/>
          <p:nvPr/>
        </p:nvSpPr>
        <p:spPr>
          <a:xfrm>
            <a:off x="183263" y="3040067"/>
            <a:ext cx="4702839" cy="1400383"/>
          </a:xfrm>
          <a:prstGeom prst="rect">
            <a:avLst/>
          </a:prstGeom>
        </p:spPr>
        <p:txBody>
          <a:bodyPr wrap="square">
            <a:spAutoFit/>
          </a:bodyPr>
          <a:lstStyle/>
          <a:p>
            <a:pPr algn="l"/>
            <a:r>
              <a:rPr lang="en-US" b="1" dirty="0"/>
              <a:t>Non-admin users are not able to consent if admin-level permissions are requested</a:t>
            </a:r>
          </a:p>
          <a:p>
            <a:pPr algn="l"/>
            <a:endParaRPr lang="en-US" b="1" dirty="0"/>
          </a:p>
          <a:p>
            <a:pPr algn="l"/>
            <a:endParaRPr lang="en-US" b="1" dirty="0"/>
          </a:p>
          <a:p>
            <a:pPr algn="l"/>
            <a:r>
              <a:rPr lang="en-US" sz="1400" dirty="0"/>
              <a:t>(in case of application permissions)</a:t>
            </a:r>
          </a:p>
        </p:txBody>
      </p:sp>
    </p:spTree>
    <p:extLst>
      <p:ext uri="{BB962C8B-B14F-4D97-AF65-F5344CB8AC3E}">
        <p14:creationId xmlns:p14="http://schemas.microsoft.com/office/powerpoint/2010/main" val="3414968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16D7F0-FBD3-49E0-8BD4-BA231EC9E7A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16</a:t>
            </a:fld>
            <a:endParaRPr lang="en-US" dirty="0"/>
          </a:p>
        </p:txBody>
      </p:sp>
      <p:sp>
        <p:nvSpPr>
          <p:cNvPr id="3" name="Text Placeholder 2">
            <a:extLst>
              <a:ext uri="{FF2B5EF4-FFF2-40B4-BE49-F238E27FC236}">
                <a16:creationId xmlns:a16="http://schemas.microsoft.com/office/drawing/2014/main" id="{CEFA4159-0761-4033-A9BA-844CBCA60552}"/>
              </a:ext>
            </a:extLst>
          </p:cNvPr>
          <p:cNvSpPr>
            <a:spLocks noGrp="1"/>
          </p:cNvSpPr>
          <p:nvPr>
            <p:ph type="body" sz="quarter" idx="13"/>
          </p:nvPr>
        </p:nvSpPr>
        <p:spPr/>
        <p:txBody>
          <a:bodyPr/>
          <a:lstStyle/>
          <a:p>
            <a:r>
              <a:rPr lang="en-US" sz="2400" dirty="0"/>
              <a:t>Existing Consent flow (6/6) : Administrators can also grant permissions via Azure Portal</a:t>
            </a:r>
            <a:endParaRPr lang="fr-FR" sz="2400" dirty="0"/>
          </a:p>
        </p:txBody>
      </p:sp>
      <p:pic>
        <p:nvPicPr>
          <p:cNvPr id="4" name="Picture 3">
            <a:extLst>
              <a:ext uri="{FF2B5EF4-FFF2-40B4-BE49-F238E27FC236}">
                <a16:creationId xmlns:a16="http://schemas.microsoft.com/office/drawing/2014/main" id="{DF122561-F714-4DB9-8C46-3FF253DD5F87}"/>
              </a:ext>
            </a:extLst>
          </p:cNvPr>
          <p:cNvPicPr>
            <a:picLocks noChangeAspect="1"/>
          </p:cNvPicPr>
          <p:nvPr/>
        </p:nvPicPr>
        <p:blipFill>
          <a:blip r:embed="rId2"/>
          <a:stretch>
            <a:fillRect/>
          </a:stretch>
        </p:blipFill>
        <p:spPr>
          <a:xfrm>
            <a:off x="3292189" y="1966814"/>
            <a:ext cx="8553450" cy="3381375"/>
          </a:xfrm>
          <a:prstGeom prst="rect">
            <a:avLst/>
          </a:prstGeom>
        </p:spPr>
      </p:pic>
      <p:sp>
        <p:nvSpPr>
          <p:cNvPr id="6" name="Rectangle 5">
            <a:extLst>
              <a:ext uri="{FF2B5EF4-FFF2-40B4-BE49-F238E27FC236}">
                <a16:creationId xmlns:a16="http://schemas.microsoft.com/office/drawing/2014/main" id="{3B783F8A-97F0-4928-A353-988E73C78399}"/>
              </a:ext>
            </a:extLst>
          </p:cNvPr>
          <p:cNvSpPr/>
          <p:nvPr/>
        </p:nvSpPr>
        <p:spPr>
          <a:xfrm>
            <a:off x="274702" y="6081146"/>
            <a:ext cx="11663883" cy="353943"/>
          </a:xfrm>
          <a:prstGeom prst="rect">
            <a:avLst/>
          </a:prstGeom>
        </p:spPr>
        <p:txBody>
          <a:bodyPr wrap="square">
            <a:spAutoFit/>
          </a:bodyPr>
          <a:lstStyle/>
          <a:p>
            <a:pPr algn="l"/>
            <a:r>
              <a:rPr lang="en-US" b="1" dirty="0"/>
              <a:t>Note: access to data can also be granted “manually” via management tools like PowerShell, the Graph API, etc. </a:t>
            </a:r>
          </a:p>
        </p:txBody>
      </p:sp>
    </p:spTree>
    <p:extLst>
      <p:ext uri="{BB962C8B-B14F-4D97-AF65-F5344CB8AC3E}">
        <p14:creationId xmlns:p14="http://schemas.microsoft.com/office/powerpoint/2010/main" val="20072418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Types of application supported the Azure Active Directory</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2" y="1922261"/>
            <a:ext cx="4571950" cy="48197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800" dirty="0">
                <a:solidFill>
                  <a:srgbClr val="6B6B6B"/>
                </a:solidFill>
                <a:latin typeface="+mn-lt"/>
              </a:rPr>
              <a:t>These are the five primary application scenarios supported by Azure AD:</a:t>
            </a:r>
          </a:p>
          <a:p>
            <a:pPr marL="685800" lvl="1" indent="-342900">
              <a:buFont typeface="+mj-lt"/>
              <a:buAutoNum type="arabicPeriod"/>
            </a:pPr>
            <a:r>
              <a:rPr lang="en-US" sz="1400" dirty="0">
                <a:solidFill>
                  <a:srgbClr val="289D90"/>
                </a:solidFill>
                <a:latin typeface="+mn-lt"/>
                <a:hlinkClick r:id="rId3"/>
              </a:rPr>
              <a:t>Web Browser to Web Application</a:t>
            </a:r>
            <a:r>
              <a:rPr lang="en-US" sz="1400" dirty="0">
                <a:solidFill>
                  <a:srgbClr val="6B6B6B"/>
                </a:solidFill>
                <a:latin typeface="+mn-lt"/>
              </a:rPr>
              <a:t>: A user needs to sign in to a web application that is secured by Azure AD.</a:t>
            </a:r>
          </a:p>
          <a:p>
            <a:pPr marL="685800" lvl="1" indent="-342900">
              <a:buFont typeface="+mj-lt"/>
              <a:buAutoNum type="arabicPeriod"/>
            </a:pPr>
            <a:r>
              <a:rPr lang="en-US" sz="1400" dirty="0">
                <a:solidFill>
                  <a:srgbClr val="289D90"/>
                </a:solidFill>
                <a:latin typeface="+mn-lt"/>
                <a:hlinkClick r:id="rId4"/>
              </a:rPr>
              <a:t>Single Page Application (SPA)</a:t>
            </a:r>
            <a:r>
              <a:rPr lang="en-US" sz="1400" dirty="0">
                <a:solidFill>
                  <a:srgbClr val="6B6B6B"/>
                </a:solidFill>
                <a:latin typeface="+mn-lt"/>
              </a:rPr>
              <a:t>: A user needs to sign in to a single page application that is secured by Azure AD.</a:t>
            </a:r>
          </a:p>
          <a:p>
            <a:pPr marL="685800" lvl="1" indent="-342900">
              <a:buFont typeface="+mj-lt"/>
              <a:buAutoNum type="arabicPeriod"/>
            </a:pPr>
            <a:r>
              <a:rPr lang="en-US" sz="1400" dirty="0">
                <a:solidFill>
                  <a:srgbClr val="289D90"/>
                </a:solidFill>
                <a:latin typeface="+mn-lt"/>
                <a:hlinkClick r:id="rId5"/>
              </a:rPr>
              <a:t>Native Application to Web API</a:t>
            </a:r>
            <a:r>
              <a:rPr lang="en-US" sz="1400" dirty="0">
                <a:solidFill>
                  <a:srgbClr val="6B6B6B"/>
                </a:solidFill>
                <a:latin typeface="+mn-lt"/>
              </a:rPr>
              <a:t>: A native application that runs on a phone, tablet, or PC needs to authenticate a user to get resources from a web API that is secured by Azure AD.</a:t>
            </a:r>
          </a:p>
          <a:p>
            <a:pPr marL="685800" lvl="1" indent="-342900">
              <a:buFont typeface="+mj-lt"/>
              <a:buAutoNum type="arabicPeriod"/>
            </a:pPr>
            <a:r>
              <a:rPr lang="en-US" sz="1400" dirty="0">
                <a:solidFill>
                  <a:srgbClr val="289D90"/>
                </a:solidFill>
                <a:latin typeface="+mn-lt"/>
                <a:hlinkClick r:id="rId6"/>
              </a:rPr>
              <a:t>Web Application to Web API</a:t>
            </a:r>
            <a:r>
              <a:rPr lang="en-US" sz="1400" dirty="0">
                <a:solidFill>
                  <a:srgbClr val="6B6B6B"/>
                </a:solidFill>
                <a:latin typeface="+mn-lt"/>
              </a:rPr>
              <a:t>: A web application needs to get resources from a web API secured by Azure AD.</a:t>
            </a:r>
          </a:p>
          <a:p>
            <a:pPr marL="685800" lvl="1" indent="-342900">
              <a:buFont typeface="+mj-lt"/>
              <a:buAutoNum type="arabicPeriod"/>
            </a:pPr>
            <a:r>
              <a:rPr lang="en-US" sz="1400" dirty="0">
                <a:solidFill>
                  <a:srgbClr val="289D90"/>
                </a:solidFill>
                <a:latin typeface="+mn-lt"/>
                <a:hlinkClick r:id="rId7"/>
              </a:rPr>
              <a:t>Daemon or Server Application to Web API</a:t>
            </a:r>
            <a:r>
              <a:rPr lang="en-US" sz="1400" dirty="0">
                <a:solidFill>
                  <a:srgbClr val="6B6B6B"/>
                </a:solidFill>
                <a:latin typeface="+mn-lt"/>
              </a:rPr>
              <a:t>: A daemon application or a server application with no web user interface needs to get resources from a web API secured by Azure AD.</a:t>
            </a:r>
          </a:p>
          <a:p>
            <a:pPr marL="457200" marR="0" lvl="1"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400"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mn-cs"/>
            </a:endParaRPr>
          </a:p>
        </p:txBody>
      </p:sp>
      <p:pic>
        <p:nvPicPr>
          <p:cNvPr id="3" name="Picture 2">
            <a:extLst>
              <a:ext uri="{FF2B5EF4-FFF2-40B4-BE49-F238E27FC236}">
                <a16:creationId xmlns:a16="http://schemas.microsoft.com/office/drawing/2014/main" id="{EA37CEC0-D7F5-4AF4-ACC5-3AEE730D4E57}"/>
              </a:ext>
            </a:extLst>
          </p:cNvPr>
          <p:cNvPicPr>
            <a:picLocks noChangeAspect="1"/>
          </p:cNvPicPr>
          <p:nvPr/>
        </p:nvPicPr>
        <p:blipFill>
          <a:blip r:embed="rId8"/>
          <a:stretch>
            <a:fillRect/>
          </a:stretch>
        </p:blipFill>
        <p:spPr>
          <a:xfrm>
            <a:off x="5518862" y="2217116"/>
            <a:ext cx="6477000" cy="3143250"/>
          </a:xfrm>
          <a:prstGeom prst="rect">
            <a:avLst/>
          </a:prstGeom>
        </p:spPr>
      </p:pic>
      <p:sp>
        <p:nvSpPr>
          <p:cNvPr id="6" name="Oval 5">
            <a:extLst>
              <a:ext uri="{FF2B5EF4-FFF2-40B4-BE49-F238E27FC236}">
                <a16:creationId xmlns:a16="http://schemas.microsoft.com/office/drawing/2014/main" id="{FC573530-DD6E-422D-B68B-568221076EFA}"/>
              </a:ext>
            </a:extLst>
          </p:cNvPr>
          <p:cNvSpPr/>
          <p:nvPr/>
        </p:nvSpPr>
        <p:spPr>
          <a:xfrm>
            <a:off x="7315505" y="2478030"/>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7" name="Oval 6">
            <a:extLst>
              <a:ext uri="{FF2B5EF4-FFF2-40B4-BE49-F238E27FC236}">
                <a16:creationId xmlns:a16="http://schemas.microsoft.com/office/drawing/2014/main" id="{CB7DDC0C-D668-4C72-8F5D-BF877395478A}"/>
              </a:ext>
            </a:extLst>
          </p:cNvPr>
          <p:cNvSpPr/>
          <p:nvPr/>
        </p:nvSpPr>
        <p:spPr>
          <a:xfrm>
            <a:off x="7305662" y="3131506"/>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8" name="Oval 7">
            <a:extLst>
              <a:ext uri="{FF2B5EF4-FFF2-40B4-BE49-F238E27FC236}">
                <a16:creationId xmlns:a16="http://schemas.microsoft.com/office/drawing/2014/main" id="{98C792FB-9764-4A4A-B9B2-BF2E9DA9A217}"/>
              </a:ext>
            </a:extLst>
          </p:cNvPr>
          <p:cNvSpPr/>
          <p:nvPr/>
        </p:nvSpPr>
        <p:spPr>
          <a:xfrm>
            <a:off x="7053004" y="3658284"/>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lang="en-US" sz="1800" kern="0" dirty="0">
                <a:solidFill>
                  <a:prstClr val="white"/>
                </a:solidFill>
                <a:latin typeface="Calibri" panose="020F0502020204030204"/>
              </a:rPr>
              <a:t>3</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3C73CB0-3175-4499-92EB-8CA079962370}"/>
              </a:ext>
            </a:extLst>
          </p:cNvPr>
          <p:cNvSpPr/>
          <p:nvPr/>
        </p:nvSpPr>
        <p:spPr>
          <a:xfrm>
            <a:off x="9875797" y="3001049"/>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0" name="Oval 9">
            <a:extLst>
              <a:ext uri="{FF2B5EF4-FFF2-40B4-BE49-F238E27FC236}">
                <a16:creationId xmlns:a16="http://schemas.microsoft.com/office/drawing/2014/main" id="{ED30EA88-C152-4FC3-A23D-B5A697258B15}"/>
              </a:ext>
            </a:extLst>
          </p:cNvPr>
          <p:cNvSpPr/>
          <p:nvPr/>
        </p:nvSpPr>
        <p:spPr>
          <a:xfrm>
            <a:off x="7323007" y="4777408"/>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lang="en-US" sz="1800" kern="0" dirty="0">
                <a:solidFill>
                  <a:prstClr val="white"/>
                </a:solidFill>
                <a:latin typeface="Calibri" panose="020F0502020204030204"/>
              </a:rPr>
              <a:t>5</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8D9E11F-B8BA-4D66-B933-28B01B000F1A}"/>
              </a:ext>
            </a:extLst>
          </p:cNvPr>
          <p:cNvSpPr/>
          <p:nvPr/>
        </p:nvSpPr>
        <p:spPr>
          <a:xfrm>
            <a:off x="9907004" y="4159434"/>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lang="en-US" sz="1800" kern="0" dirty="0">
                <a:solidFill>
                  <a:prstClr val="white"/>
                </a:solidFill>
                <a:latin typeface="Calibri" panose="020F0502020204030204"/>
              </a:rPr>
              <a:t>5</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F6C2452-ED84-4410-B980-9ABFE130773E}"/>
              </a:ext>
            </a:extLst>
          </p:cNvPr>
          <p:cNvSpPr/>
          <p:nvPr/>
        </p:nvSpPr>
        <p:spPr>
          <a:xfrm>
            <a:off x="5212408" y="5621251"/>
            <a:ext cx="6216650" cy="584775"/>
          </a:xfrm>
          <a:prstGeom prst="rect">
            <a:avLst/>
          </a:prstGeom>
        </p:spPr>
        <p:txBody>
          <a:bodyPr>
            <a:spAutoFit/>
          </a:bodyPr>
          <a:lstStyle/>
          <a:p>
            <a:pPr>
              <a:buFont typeface="Wingdings" panose="05000000000000000000" pitchFamily="2" charset="2"/>
              <a:buChar char="§"/>
            </a:pPr>
            <a:r>
              <a:rPr lang="en-US" sz="1600" dirty="0">
                <a:solidFill>
                  <a:srgbClr val="6B6B6B"/>
                </a:solidFill>
              </a:rPr>
              <a:t>These are the five primary application scenarios supported by Azure AD:</a:t>
            </a:r>
          </a:p>
        </p:txBody>
      </p:sp>
    </p:spTree>
    <p:extLst>
      <p:ext uri="{BB962C8B-B14F-4D97-AF65-F5344CB8AC3E}">
        <p14:creationId xmlns:p14="http://schemas.microsoft.com/office/powerpoint/2010/main" val="2383989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7BEAA-B559-4AB1-9FDB-1630625EE23E}"/>
              </a:ext>
            </a:extLst>
          </p:cNvPr>
          <p:cNvPicPr>
            <a:picLocks noChangeAspect="1"/>
          </p:cNvPicPr>
          <p:nvPr/>
        </p:nvPicPr>
        <p:blipFill>
          <a:blip r:embed="rId3"/>
          <a:stretch>
            <a:fillRect/>
          </a:stretch>
        </p:blipFill>
        <p:spPr>
          <a:xfrm>
            <a:off x="1189092" y="4255883"/>
            <a:ext cx="9646915" cy="2274557"/>
          </a:xfrm>
          <a:prstGeom prst="rect">
            <a:avLst/>
          </a:prstGeom>
        </p:spPr>
      </p:pic>
      <p:sp>
        <p:nvSpPr>
          <p:cNvPr id="2" name="Slide Number Placeholder 1">
            <a:extLst>
              <a:ext uri="{FF2B5EF4-FFF2-40B4-BE49-F238E27FC236}">
                <a16:creationId xmlns:a16="http://schemas.microsoft.com/office/drawing/2014/main" id="{150D3153-817F-4F1C-8D31-8B47F34CF22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18</a:t>
            </a:fld>
            <a:endParaRPr lang="en-US" dirty="0"/>
          </a:p>
        </p:txBody>
      </p:sp>
      <p:pic>
        <p:nvPicPr>
          <p:cNvPr id="4" name="Picture 3">
            <a:extLst>
              <a:ext uri="{FF2B5EF4-FFF2-40B4-BE49-F238E27FC236}">
                <a16:creationId xmlns:a16="http://schemas.microsoft.com/office/drawing/2014/main" id="{E022B023-A099-4E56-AA67-23F152D1900B}"/>
              </a:ext>
            </a:extLst>
          </p:cNvPr>
          <p:cNvPicPr>
            <a:picLocks noChangeAspect="1"/>
          </p:cNvPicPr>
          <p:nvPr/>
        </p:nvPicPr>
        <p:blipFill>
          <a:blip r:embed="rId4"/>
          <a:stretch>
            <a:fillRect/>
          </a:stretch>
        </p:blipFill>
        <p:spPr>
          <a:xfrm>
            <a:off x="5255857" y="1001702"/>
            <a:ext cx="7191375" cy="3409950"/>
          </a:xfrm>
          <a:prstGeom prst="rect">
            <a:avLst/>
          </a:prstGeom>
        </p:spPr>
      </p:pic>
      <p:sp>
        <p:nvSpPr>
          <p:cNvPr id="3" name="Text Placeholder 2">
            <a:extLst>
              <a:ext uri="{FF2B5EF4-FFF2-40B4-BE49-F238E27FC236}">
                <a16:creationId xmlns:a16="http://schemas.microsoft.com/office/drawing/2014/main" id="{7FA02280-8D1B-4463-B9C8-A4E40D114C10}"/>
              </a:ext>
            </a:extLst>
          </p:cNvPr>
          <p:cNvSpPr>
            <a:spLocks noGrp="1"/>
          </p:cNvSpPr>
          <p:nvPr>
            <p:ph type="body" sz="quarter" idx="13"/>
          </p:nvPr>
        </p:nvSpPr>
        <p:spPr/>
        <p:txBody>
          <a:bodyPr/>
          <a:lstStyle/>
          <a:p>
            <a:r>
              <a:rPr lang="en-US" sz="2400" dirty="0">
                <a:solidFill>
                  <a:srgbClr val="289D90"/>
                </a:solidFill>
                <a:hlinkClick r:id="rId5"/>
              </a:rPr>
              <a:t>Web Browser to Web Application</a:t>
            </a:r>
            <a:endParaRPr lang="fr-FR" sz="2400" dirty="0"/>
          </a:p>
        </p:txBody>
      </p:sp>
      <p:sp>
        <p:nvSpPr>
          <p:cNvPr id="6" name="Rectangle 5">
            <a:extLst>
              <a:ext uri="{FF2B5EF4-FFF2-40B4-BE49-F238E27FC236}">
                <a16:creationId xmlns:a16="http://schemas.microsoft.com/office/drawing/2014/main" id="{FD431AF9-6D0B-4693-B59B-611692A033E5}"/>
              </a:ext>
            </a:extLst>
          </p:cNvPr>
          <p:cNvSpPr/>
          <p:nvPr/>
        </p:nvSpPr>
        <p:spPr>
          <a:xfrm>
            <a:off x="274702" y="1601363"/>
            <a:ext cx="4297633" cy="1569660"/>
          </a:xfrm>
          <a:prstGeom prst="rect">
            <a:avLst/>
          </a:prstGeom>
        </p:spPr>
        <p:txBody>
          <a:bodyPr wrap="square">
            <a:spAutoFit/>
          </a:bodyPr>
          <a:lstStyle/>
          <a:p>
            <a:pPr marL="285750" indent="-285750" algn="l">
              <a:buFont typeface="Wingdings" panose="05000000000000000000" pitchFamily="2" charset="2"/>
              <a:buChar char="§"/>
            </a:pPr>
            <a:r>
              <a:rPr lang="en-US" sz="1200" dirty="0">
                <a:solidFill>
                  <a:srgbClr val="0070C0"/>
                </a:solidFill>
                <a:latin typeface="segoe-ui_normal"/>
              </a:rPr>
              <a:t>In this scenario, the web application directs the user’s browser to sign them in to Azure AD. </a:t>
            </a:r>
          </a:p>
          <a:p>
            <a:pPr marL="285750" indent="-285750" algn="l">
              <a:buFont typeface="Wingdings" panose="05000000000000000000" pitchFamily="2" charset="2"/>
              <a:buChar char="§"/>
            </a:pPr>
            <a:r>
              <a:rPr lang="en-US" sz="1200" b="1" dirty="0">
                <a:solidFill>
                  <a:srgbClr val="0070C0"/>
                </a:solidFill>
                <a:latin typeface="segoe-ui_normal"/>
              </a:rPr>
              <a:t>Azure AD returns a sign-in response through the user’s browser, which contains claims about the user in a security token.</a:t>
            </a:r>
          </a:p>
          <a:p>
            <a:pPr marL="285750" indent="-285750" algn="l">
              <a:buFont typeface="Wingdings" panose="05000000000000000000" pitchFamily="2" charset="2"/>
              <a:buChar char="§"/>
            </a:pPr>
            <a:r>
              <a:rPr lang="en-US" sz="1200" dirty="0">
                <a:solidFill>
                  <a:srgbClr val="0070C0"/>
                </a:solidFill>
                <a:latin typeface="segoe-ui_normal"/>
              </a:rPr>
              <a:t>This scenario supports sign-on using the </a:t>
            </a:r>
            <a:r>
              <a:rPr lang="en-US" sz="1200" b="1" dirty="0">
                <a:solidFill>
                  <a:srgbClr val="0070C0"/>
                </a:solidFill>
                <a:latin typeface="segoe-ui_normal"/>
              </a:rPr>
              <a:t>WS-Federation, SAML 2.0, and OpenID Connect protocols.</a:t>
            </a:r>
            <a:endParaRPr lang="fr-FR" sz="1200" b="1" dirty="0">
              <a:solidFill>
                <a:srgbClr val="0070C0"/>
              </a:solidFill>
            </a:endParaRPr>
          </a:p>
        </p:txBody>
      </p:sp>
    </p:spTree>
    <p:extLst>
      <p:ext uri="{BB962C8B-B14F-4D97-AF65-F5344CB8AC3E}">
        <p14:creationId xmlns:p14="http://schemas.microsoft.com/office/powerpoint/2010/main" val="18530066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03078" y="5246865"/>
            <a:ext cx="370584" cy="110800"/>
          </a:xfrm>
        </p:spPr>
        <p:txBody>
          <a:bodyPr/>
          <a:lstStyle/>
          <a:p>
            <a:fld id="{ED077441-DF17-4513-BACB-525ED94CFAE4}" type="slidenum">
              <a:rPr lang="en-US" smtClean="0"/>
              <a:pPr/>
              <a:t>1</a:t>
            </a:fld>
            <a:endParaRPr lang="en-US"/>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 Module 4 - </a:t>
            </a:r>
            <a:r>
              <a:rPr lang="en-US" spc="-50" dirty="0"/>
              <a:t>Section 6 – Application Permissions and Consent Model</a:t>
            </a:r>
            <a:endParaRPr lang="fr-FR" dirty="0"/>
          </a:p>
        </p:txBody>
      </p:sp>
      <p:sp>
        <p:nvSpPr>
          <p:cNvPr id="17" name="TextBox 16"/>
          <p:cNvSpPr txBox="1"/>
          <p:nvPr/>
        </p:nvSpPr>
        <p:spPr>
          <a:xfrm>
            <a:off x="637372" y="1974908"/>
            <a:ext cx="5562906"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Azure AD Application Model &amp; Terminology</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 quick introduction to the Azure AD Applications  model</a:t>
            </a:r>
          </a:p>
          <a:p>
            <a:pPr>
              <a:spcBef>
                <a:spcPts val="0"/>
              </a:spcBef>
              <a:spcAft>
                <a:spcPts val="0"/>
              </a:spcAft>
              <a:tabLst>
                <a:tab pos="571500" algn="l"/>
              </a:tabLst>
            </a:pP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3" name="TextBox 22"/>
          <p:cNvSpPr txBox="1"/>
          <p:nvPr/>
        </p:nvSpPr>
        <p:spPr>
          <a:xfrm>
            <a:off x="274702" y="19133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4702" y="272785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81348" y="3497262"/>
            <a:ext cx="3354658"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Existing Consent Flow</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Illustration of the Azure Consent Flow</a:t>
            </a:r>
          </a:p>
        </p:txBody>
      </p:sp>
      <p:sp>
        <p:nvSpPr>
          <p:cNvPr id="11" name="TextBox 10">
            <a:extLst>
              <a:ext uri="{FF2B5EF4-FFF2-40B4-BE49-F238E27FC236}">
                <a16:creationId xmlns:a16="http://schemas.microsoft.com/office/drawing/2014/main" id="{EF51852C-94F1-4462-959C-D621C273F5B3}"/>
              </a:ext>
            </a:extLst>
          </p:cNvPr>
          <p:cNvSpPr txBox="1"/>
          <p:nvPr/>
        </p:nvSpPr>
        <p:spPr>
          <a:xfrm>
            <a:off x="274702" y="34689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4702" y="421005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274702" y="49637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964CDB2B-567B-4206-9A18-9956ECD37613}"/>
              </a:ext>
            </a:extLst>
          </p:cNvPr>
          <p:cNvSpPr txBox="1"/>
          <p:nvPr/>
        </p:nvSpPr>
        <p:spPr>
          <a:xfrm>
            <a:off x="274702" y="56558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06</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ECDF5EDA-A0F9-4274-B0D0-336507D129C4}"/>
              </a:ext>
            </a:extLst>
          </p:cNvPr>
          <p:cNvSpPr txBox="1"/>
          <p:nvPr/>
        </p:nvSpPr>
        <p:spPr>
          <a:xfrm>
            <a:off x="637372" y="2803363"/>
            <a:ext cx="5562906"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Permissions &amp; Consent concepts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Overview of the core concepts of the Azure Application permissions &amp; consent model</a:t>
            </a:r>
          </a:p>
        </p:txBody>
      </p:sp>
      <p:sp>
        <p:nvSpPr>
          <p:cNvPr id="21" name="TextBox 20">
            <a:extLst>
              <a:ext uri="{FF2B5EF4-FFF2-40B4-BE49-F238E27FC236}">
                <a16:creationId xmlns:a16="http://schemas.microsoft.com/office/drawing/2014/main" id="{D6375BB7-3C9C-45E1-B1CC-3B742FA1EDFD}"/>
              </a:ext>
            </a:extLst>
          </p:cNvPr>
          <p:cNvSpPr txBox="1"/>
          <p:nvPr/>
        </p:nvSpPr>
        <p:spPr>
          <a:xfrm>
            <a:off x="681348" y="4204416"/>
            <a:ext cx="4531060"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Supported Application Authentication Scenarios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Explanation of each supported application authentication flow</a:t>
            </a:r>
          </a:p>
        </p:txBody>
      </p:sp>
      <p:sp>
        <p:nvSpPr>
          <p:cNvPr id="24" name="TextBox 23">
            <a:extLst>
              <a:ext uri="{FF2B5EF4-FFF2-40B4-BE49-F238E27FC236}">
                <a16:creationId xmlns:a16="http://schemas.microsoft.com/office/drawing/2014/main" id="{70FE90EB-0282-461B-BE88-1E30A1F20446}"/>
              </a:ext>
            </a:extLst>
          </p:cNvPr>
          <p:cNvSpPr txBox="1"/>
          <p:nvPr/>
        </p:nvSpPr>
        <p:spPr>
          <a:xfrm>
            <a:off x="712196" y="4969866"/>
            <a:ext cx="4531060"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Application Azure AD objects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Review of the Azure AD objects related to Azure AD Applications</a:t>
            </a:r>
          </a:p>
        </p:txBody>
      </p:sp>
      <p:sp>
        <p:nvSpPr>
          <p:cNvPr id="27" name="TextBox 26">
            <a:extLst>
              <a:ext uri="{FF2B5EF4-FFF2-40B4-BE49-F238E27FC236}">
                <a16:creationId xmlns:a16="http://schemas.microsoft.com/office/drawing/2014/main" id="{268EE0D8-B4F8-4D39-B828-D8B935513DD4}"/>
              </a:ext>
            </a:extLst>
          </p:cNvPr>
          <p:cNvSpPr txBox="1"/>
          <p:nvPr/>
        </p:nvSpPr>
        <p:spPr>
          <a:xfrm>
            <a:off x="681348" y="5761521"/>
            <a:ext cx="4531060"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Best Practices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Quick takeaways</a:t>
            </a:r>
          </a:p>
        </p:txBody>
      </p:sp>
    </p:spTree>
    <p:extLst>
      <p:ext uri="{BB962C8B-B14F-4D97-AF65-F5344CB8AC3E}">
        <p14:creationId xmlns:p14="http://schemas.microsoft.com/office/powerpoint/2010/main" val="42009843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26C0F8-3F28-47C6-A34D-A5D7575B695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19</a:t>
            </a:fld>
            <a:endParaRPr lang="en-US" dirty="0"/>
          </a:p>
        </p:txBody>
      </p:sp>
      <p:sp>
        <p:nvSpPr>
          <p:cNvPr id="3" name="Text Placeholder 2">
            <a:extLst>
              <a:ext uri="{FF2B5EF4-FFF2-40B4-BE49-F238E27FC236}">
                <a16:creationId xmlns:a16="http://schemas.microsoft.com/office/drawing/2014/main" id="{B9E36F08-6911-4EE5-B909-A45EB1834CFC}"/>
              </a:ext>
            </a:extLst>
          </p:cNvPr>
          <p:cNvSpPr>
            <a:spLocks noGrp="1"/>
          </p:cNvSpPr>
          <p:nvPr>
            <p:ph type="body" sz="quarter" idx="13"/>
          </p:nvPr>
        </p:nvSpPr>
        <p:spPr/>
        <p:txBody>
          <a:bodyPr/>
          <a:lstStyle/>
          <a:p>
            <a:r>
              <a:rPr lang="en-US" dirty="0">
                <a:solidFill>
                  <a:srgbClr val="289D90"/>
                </a:solidFill>
                <a:hlinkClick r:id="rId3"/>
              </a:rPr>
              <a:t>Single Page Application (SPA)</a:t>
            </a:r>
            <a:endParaRPr lang="fr-FR" dirty="0"/>
          </a:p>
        </p:txBody>
      </p:sp>
      <p:pic>
        <p:nvPicPr>
          <p:cNvPr id="5" name="Picture 4">
            <a:extLst>
              <a:ext uri="{FF2B5EF4-FFF2-40B4-BE49-F238E27FC236}">
                <a16:creationId xmlns:a16="http://schemas.microsoft.com/office/drawing/2014/main" id="{DD0C005D-3A51-4964-8CEC-BF0D02081956}"/>
              </a:ext>
            </a:extLst>
          </p:cNvPr>
          <p:cNvPicPr>
            <a:picLocks noChangeAspect="1"/>
          </p:cNvPicPr>
          <p:nvPr/>
        </p:nvPicPr>
        <p:blipFill>
          <a:blip r:embed="rId4"/>
          <a:stretch>
            <a:fillRect/>
          </a:stretch>
        </p:blipFill>
        <p:spPr>
          <a:xfrm>
            <a:off x="3317094" y="4012087"/>
            <a:ext cx="8480064" cy="2752691"/>
          </a:xfrm>
          <a:prstGeom prst="rect">
            <a:avLst/>
          </a:prstGeom>
        </p:spPr>
      </p:pic>
      <p:pic>
        <p:nvPicPr>
          <p:cNvPr id="4" name="Picture 3">
            <a:extLst>
              <a:ext uri="{FF2B5EF4-FFF2-40B4-BE49-F238E27FC236}">
                <a16:creationId xmlns:a16="http://schemas.microsoft.com/office/drawing/2014/main" id="{703B44E7-9544-4A99-A2EA-86D37E20ACA1}"/>
              </a:ext>
            </a:extLst>
          </p:cNvPr>
          <p:cNvPicPr>
            <a:picLocks noChangeAspect="1"/>
          </p:cNvPicPr>
          <p:nvPr/>
        </p:nvPicPr>
        <p:blipFill>
          <a:blip r:embed="rId5"/>
          <a:stretch>
            <a:fillRect/>
          </a:stretch>
        </p:blipFill>
        <p:spPr>
          <a:xfrm>
            <a:off x="5395286" y="571214"/>
            <a:ext cx="6867525" cy="3562350"/>
          </a:xfrm>
          <a:prstGeom prst="rect">
            <a:avLst/>
          </a:prstGeom>
        </p:spPr>
      </p:pic>
      <p:sp>
        <p:nvSpPr>
          <p:cNvPr id="6" name="TextBox 5">
            <a:extLst>
              <a:ext uri="{FF2B5EF4-FFF2-40B4-BE49-F238E27FC236}">
                <a16:creationId xmlns:a16="http://schemas.microsoft.com/office/drawing/2014/main" id="{B3F82136-2378-49F2-8074-FDA9BCE84045}"/>
              </a:ext>
            </a:extLst>
          </p:cNvPr>
          <p:cNvSpPr txBox="1"/>
          <p:nvPr/>
        </p:nvSpPr>
        <p:spPr>
          <a:xfrm>
            <a:off x="194353" y="1568341"/>
            <a:ext cx="5200933" cy="2443746"/>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200" dirty="0">
                <a:solidFill>
                  <a:srgbClr val="0070C0"/>
                </a:solidFill>
              </a:rPr>
              <a:t>This scenario uses Azure AD and the </a:t>
            </a:r>
            <a:r>
              <a:rPr lang="en-US" sz="1200" b="1" dirty="0">
                <a:solidFill>
                  <a:srgbClr val="0070C0"/>
                </a:solidFill>
              </a:rPr>
              <a:t>OAuth 2.0 implicit authorization grant </a:t>
            </a:r>
            <a:r>
              <a:rPr lang="en-US" sz="1200" dirty="0">
                <a:solidFill>
                  <a:srgbClr val="0070C0"/>
                </a:solidFill>
              </a:rPr>
              <a:t>to secure its web API back end. </a:t>
            </a:r>
          </a:p>
          <a:p>
            <a:pPr marL="285750" indent="-285750" algn="l">
              <a:lnSpc>
                <a:spcPct val="90000"/>
              </a:lnSpc>
              <a:spcAft>
                <a:spcPts val="600"/>
              </a:spcAft>
              <a:buFont typeface="Wingdings" panose="05000000000000000000" pitchFamily="2" charset="2"/>
              <a:buChar char="§"/>
            </a:pPr>
            <a:r>
              <a:rPr lang="en-US" sz="1200" dirty="0">
                <a:solidFill>
                  <a:srgbClr val="0070C0"/>
                </a:solidFill>
              </a:rPr>
              <a:t>Single Page Applications are typically structured as a JavaScript presentation layer (front end) that runs in the browser and a Web API back end that runs on a server and implements the application’s business logic.</a:t>
            </a:r>
          </a:p>
          <a:p>
            <a:pPr marL="285750" indent="-285750" algn="l">
              <a:lnSpc>
                <a:spcPct val="90000"/>
              </a:lnSpc>
              <a:spcAft>
                <a:spcPts val="600"/>
              </a:spcAft>
              <a:buFont typeface="Wingdings" panose="05000000000000000000" pitchFamily="2" charset="2"/>
              <a:buChar char="§"/>
            </a:pPr>
            <a:r>
              <a:rPr lang="en-US" sz="1200" dirty="0">
                <a:solidFill>
                  <a:srgbClr val="0070C0"/>
                </a:solidFill>
              </a:rPr>
              <a:t>In this scenario, when the user signs in, the JavaScript front end uses Active Directory Authentication Library for JavaScript (ADAL.JS) and the </a:t>
            </a:r>
            <a:r>
              <a:rPr lang="en-US" sz="1200" b="1" dirty="0">
                <a:solidFill>
                  <a:srgbClr val="0070C0"/>
                </a:solidFill>
              </a:rPr>
              <a:t>implicit authorization grant to obtain an ID token (</a:t>
            </a:r>
            <a:r>
              <a:rPr lang="en-US" sz="1200" b="1" dirty="0" err="1">
                <a:solidFill>
                  <a:srgbClr val="0070C0"/>
                </a:solidFill>
              </a:rPr>
              <a:t>id_token</a:t>
            </a:r>
            <a:r>
              <a:rPr lang="en-US" sz="1200" b="1" dirty="0">
                <a:solidFill>
                  <a:srgbClr val="0070C0"/>
                </a:solidFill>
              </a:rPr>
              <a:t>) from Azure AD. </a:t>
            </a:r>
            <a:br>
              <a:rPr lang="en-US" sz="1200" dirty="0">
                <a:solidFill>
                  <a:srgbClr val="0070C0"/>
                </a:solidFill>
              </a:rPr>
            </a:br>
            <a:r>
              <a:rPr lang="en-US" sz="1200" dirty="0">
                <a:solidFill>
                  <a:srgbClr val="0070C0"/>
                </a:solidFill>
              </a:rPr>
              <a:t>The token is cached and the client attaches it to the request as the bearer token when making calls to its Web API back end.</a:t>
            </a:r>
            <a:endParaRPr lang="fr-FR" sz="1200" dirty="0" err="1">
              <a:solidFill>
                <a:srgbClr val="0070C0"/>
              </a:solidFill>
            </a:endParaRPr>
          </a:p>
        </p:txBody>
      </p:sp>
    </p:spTree>
    <p:extLst>
      <p:ext uri="{BB962C8B-B14F-4D97-AF65-F5344CB8AC3E}">
        <p14:creationId xmlns:p14="http://schemas.microsoft.com/office/powerpoint/2010/main" val="16876715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29AFF-F052-4BCC-87AA-61631672B60E}"/>
              </a:ext>
            </a:extLst>
          </p:cNvPr>
          <p:cNvPicPr>
            <a:picLocks noChangeAspect="1"/>
          </p:cNvPicPr>
          <p:nvPr/>
        </p:nvPicPr>
        <p:blipFill>
          <a:blip r:embed="rId3"/>
          <a:stretch>
            <a:fillRect/>
          </a:stretch>
        </p:blipFill>
        <p:spPr>
          <a:xfrm>
            <a:off x="5065697" y="571214"/>
            <a:ext cx="6886575" cy="5343525"/>
          </a:xfrm>
          <a:prstGeom prst="rect">
            <a:avLst/>
          </a:prstGeom>
        </p:spPr>
      </p:pic>
      <p:sp>
        <p:nvSpPr>
          <p:cNvPr id="2" name="Slide Number Placeholder 1">
            <a:extLst>
              <a:ext uri="{FF2B5EF4-FFF2-40B4-BE49-F238E27FC236}">
                <a16:creationId xmlns:a16="http://schemas.microsoft.com/office/drawing/2014/main" id="{ACC20C8A-ECBC-4553-8AFB-D149AFDFD30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20</a:t>
            </a:fld>
            <a:endParaRPr lang="en-US" dirty="0"/>
          </a:p>
        </p:txBody>
      </p:sp>
      <p:sp>
        <p:nvSpPr>
          <p:cNvPr id="3" name="Text Placeholder 2">
            <a:extLst>
              <a:ext uri="{FF2B5EF4-FFF2-40B4-BE49-F238E27FC236}">
                <a16:creationId xmlns:a16="http://schemas.microsoft.com/office/drawing/2014/main" id="{1892D59E-4D32-4103-BA1C-7D69AE3E8F39}"/>
              </a:ext>
            </a:extLst>
          </p:cNvPr>
          <p:cNvSpPr>
            <a:spLocks noGrp="1"/>
          </p:cNvSpPr>
          <p:nvPr>
            <p:ph type="body" sz="quarter" idx="13"/>
          </p:nvPr>
        </p:nvSpPr>
        <p:spPr/>
        <p:txBody>
          <a:bodyPr/>
          <a:lstStyle/>
          <a:p>
            <a:r>
              <a:rPr lang="en-US" dirty="0">
                <a:solidFill>
                  <a:srgbClr val="289D90"/>
                </a:solidFill>
                <a:hlinkClick r:id="rId4"/>
              </a:rPr>
              <a:t>Native Application to Web API</a:t>
            </a:r>
            <a:endParaRPr lang="fr-FR" dirty="0"/>
          </a:p>
        </p:txBody>
      </p:sp>
      <p:sp>
        <p:nvSpPr>
          <p:cNvPr id="6" name="TextBox 5">
            <a:extLst>
              <a:ext uri="{FF2B5EF4-FFF2-40B4-BE49-F238E27FC236}">
                <a16:creationId xmlns:a16="http://schemas.microsoft.com/office/drawing/2014/main" id="{78FFB724-3601-4CE1-8393-94E1136CD8A4}"/>
              </a:ext>
            </a:extLst>
          </p:cNvPr>
          <p:cNvSpPr txBox="1"/>
          <p:nvPr/>
        </p:nvSpPr>
        <p:spPr>
          <a:xfrm>
            <a:off x="274702" y="1607986"/>
            <a:ext cx="4705995" cy="2265236"/>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Arial" panose="020B0604020202020204" pitchFamily="34" charset="0"/>
              <a:buChar char="•"/>
            </a:pPr>
            <a:r>
              <a:rPr lang="en-US" sz="1200" dirty="0">
                <a:solidFill>
                  <a:srgbClr val="0070C0"/>
                </a:solidFill>
              </a:rPr>
              <a:t>Scenario where a native application calls a web API on behalf of a user. </a:t>
            </a:r>
          </a:p>
          <a:p>
            <a:pPr marL="285750" indent="-285750" algn="l">
              <a:lnSpc>
                <a:spcPct val="90000"/>
              </a:lnSpc>
              <a:spcAft>
                <a:spcPts val="600"/>
              </a:spcAft>
              <a:buFont typeface="Arial" panose="020B0604020202020204" pitchFamily="34" charset="0"/>
              <a:buChar char="•"/>
            </a:pPr>
            <a:r>
              <a:rPr lang="en-US" sz="1200" dirty="0">
                <a:solidFill>
                  <a:srgbClr val="0070C0"/>
                </a:solidFill>
              </a:rPr>
              <a:t>This scenario is built on the </a:t>
            </a:r>
            <a:r>
              <a:rPr lang="en-US" sz="1200" b="1" dirty="0">
                <a:solidFill>
                  <a:srgbClr val="0070C0"/>
                </a:solidFill>
              </a:rPr>
              <a:t>OAuth 2.0 authorization code grant type </a:t>
            </a:r>
            <a:r>
              <a:rPr lang="en-US" sz="1200" dirty="0">
                <a:solidFill>
                  <a:srgbClr val="0070C0"/>
                </a:solidFill>
              </a:rPr>
              <a:t>with a </a:t>
            </a:r>
            <a:r>
              <a:rPr lang="en-US" sz="1200" b="1" dirty="0">
                <a:solidFill>
                  <a:srgbClr val="0070C0"/>
                </a:solidFill>
              </a:rPr>
              <a:t>public client</a:t>
            </a:r>
            <a:r>
              <a:rPr lang="en-US" sz="1200" dirty="0">
                <a:solidFill>
                  <a:srgbClr val="0070C0"/>
                </a:solidFill>
              </a:rPr>
              <a:t>, </a:t>
            </a:r>
          </a:p>
          <a:p>
            <a:pPr marL="825475" lvl="1" indent="-285750" algn="l">
              <a:lnSpc>
                <a:spcPct val="90000"/>
              </a:lnSpc>
              <a:spcAft>
                <a:spcPts val="600"/>
              </a:spcAft>
              <a:buFont typeface="Arial" panose="020B0604020202020204" pitchFamily="34" charset="0"/>
              <a:buChar char="•"/>
            </a:pPr>
            <a:r>
              <a:rPr lang="en-US" sz="1200" dirty="0">
                <a:solidFill>
                  <a:srgbClr val="0070C0"/>
                </a:solidFill>
              </a:rPr>
              <a:t>See section 4.1 of the </a:t>
            </a:r>
            <a:r>
              <a:rPr lang="en-US" sz="1200" u="sng" dirty="0">
                <a:solidFill>
                  <a:srgbClr val="0070C0"/>
                </a:solidFill>
                <a:hlinkClick r:id="rId5"/>
              </a:rPr>
              <a:t>OAuth 2.0 specification</a:t>
            </a:r>
            <a:r>
              <a:rPr lang="en-US" sz="1200" u="sng" dirty="0">
                <a:solidFill>
                  <a:srgbClr val="0070C0"/>
                </a:solidFill>
              </a:rPr>
              <a:t>)</a:t>
            </a:r>
            <a:r>
              <a:rPr lang="en-US" sz="1200" dirty="0">
                <a:solidFill>
                  <a:srgbClr val="0070C0"/>
                </a:solidFill>
              </a:rPr>
              <a:t>. </a:t>
            </a:r>
          </a:p>
          <a:p>
            <a:pPr marL="285750" indent="-285750" algn="l">
              <a:lnSpc>
                <a:spcPct val="90000"/>
              </a:lnSpc>
              <a:spcAft>
                <a:spcPts val="600"/>
              </a:spcAft>
              <a:buFont typeface="Arial" panose="020B0604020202020204" pitchFamily="34" charset="0"/>
              <a:buChar char="•"/>
            </a:pPr>
            <a:r>
              <a:rPr lang="en-US" sz="1200" dirty="0">
                <a:solidFill>
                  <a:srgbClr val="0070C0"/>
                </a:solidFill>
              </a:rPr>
              <a:t>The native application obtains an </a:t>
            </a:r>
            <a:r>
              <a:rPr lang="en-US" sz="1200" b="1" dirty="0">
                <a:solidFill>
                  <a:srgbClr val="0070C0"/>
                </a:solidFill>
              </a:rPr>
              <a:t>access token </a:t>
            </a:r>
            <a:r>
              <a:rPr lang="en-US" sz="1200" dirty="0">
                <a:solidFill>
                  <a:srgbClr val="0070C0"/>
                </a:solidFill>
              </a:rPr>
              <a:t>for the user by using the OAuth 2.0 protocol. </a:t>
            </a:r>
          </a:p>
          <a:p>
            <a:pPr marL="285750" indent="-285750" algn="l">
              <a:lnSpc>
                <a:spcPct val="90000"/>
              </a:lnSpc>
              <a:spcAft>
                <a:spcPts val="600"/>
              </a:spcAft>
              <a:buFont typeface="Arial" panose="020B0604020202020204" pitchFamily="34" charset="0"/>
              <a:buChar char="•"/>
            </a:pPr>
            <a:r>
              <a:rPr lang="en-US" sz="1200" b="1" dirty="0">
                <a:solidFill>
                  <a:srgbClr val="0070C0"/>
                </a:solidFill>
              </a:rPr>
              <a:t>This access token is then sent in the request to the web API, which authorizes the user and returns the desired resource</a:t>
            </a:r>
            <a:endParaRPr lang="fr-FR" sz="1200" b="1" dirty="0" err="1">
              <a:solidFill>
                <a:srgbClr val="0070C0"/>
              </a:solidFill>
            </a:endParaRPr>
          </a:p>
        </p:txBody>
      </p:sp>
      <p:sp>
        <p:nvSpPr>
          <p:cNvPr id="9" name="TextBox 8">
            <a:extLst>
              <a:ext uri="{FF2B5EF4-FFF2-40B4-BE49-F238E27FC236}">
                <a16:creationId xmlns:a16="http://schemas.microsoft.com/office/drawing/2014/main" id="{7B488386-582B-472F-956E-892A6DFB31A7}"/>
              </a:ext>
            </a:extLst>
          </p:cNvPr>
          <p:cNvSpPr txBox="1"/>
          <p:nvPr/>
        </p:nvSpPr>
        <p:spPr>
          <a:xfrm>
            <a:off x="8778529" y="6602846"/>
            <a:ext cx="3676327" cy="433965"/>
          </a:xfrm>
          <a:prstGeom prst="rect">
            <a:avLst/>
          </a:prstGeom>
          <a:noFill/>
        </p:spPr>
        <p:txBody>
          <a:bodyPr wrap="none" lIns="182880" tIns="146304" rIns="182880" bIns="146304" rtlCol="0">
            <a:spAutoFit/>
          </a:bodyPr>
          <a:lstStyle/>
          <a:p>
            <a:pPr algn="l">
              <a:lnSpc>
                <a:spcPct val="90000"/>
              </a:lnSpc>
              <a:spcAft>
                <a:spcPts val="600"/>
              </a:spcAft>
            </a:pPr>
            <a:r>
              <a:rPr lang="fr-FR" sz="1000" i="1" dirty="0">
                <a:gradFill>
                  <a:gsLst>
                    <a:gs pos="2917">
                      <a:schemeClr val="tx1"/>
                    </a:gs>
                    <a:gs pos="30000">
                      <a:schemeClr val="tx1"/>
                    </a:gs>
                  </a:gsLst>
                  <a:lin ang="5400000" scaled="0"/>
                </a:gradFill>
              </a:rPr>
              <a:t>The </a:t>
            </a:r>
            <a:r>
              <a:rPr lang="fr-FR" sz="1000" i="1" dirty="0" err="1">
                <a:gradFill>
                  <a:gsLst>
                    <a:gs pos="2917">
                      <a:schemeClr val="tx1"/>
                    </a:gs>
                    <a:gs pos="30000">
                      <a:schemeClr val="tx1"/>
                    </a:gs>
                  </a:gsLst>
                  <a:lin ang="5400000" scaled="0"/>
                </a:gradFill>
              </a:rPr>
              <a:t>protocol</a:t>
            </a:r>
            <a:r>
              <a:rPr lang="fr-FR" sz="1000" i="1" dirty="0">
                <a:gradFill>
                  <a:gsLst>
                    <a:gs pos="2917">
                      <a:schemeClr val="tx1"/>
                    </a:gs>
                    <a:gs pos="30000">
                      <a:schemeClr val="tx1"/>
                    </a:gs>
                  </a:gsLst>
                  <a:lin ang="5400000" scaled="0"/>
                </a:gradFill>
              </a:rPr>
              <a:t> description flow </a:t>
            </a:r>
            <a:r>
              <a:rPr lang="fr-FR" sz="1000" i="1" dirty="0" err="1">
                <a:gradFill>
                  <a:gsLst>
                    <a:gs pos="2917">
                      <a:schemeClr val="tx1"/>
                    </a:gs>
                    <a:gs pos="30000">
                      <a:schemeClr val="tx1"/>
                    </a:gs>
                  </a:gsLst>
                  <a:lin ang="5400000" scaled="0"/>
                </a:gradFill>
              </a:rPr>
              <a:t>is</a:t>
            </a:r>
            <a:r>
              <a:rPr lang="fr-FR" sz="1000" i="1" dirty="0">
                <a:gradFill>
                  <a:gsLst>
                    <a:gs pos="2917">
                      <a:schemeClr val="tx1"/>
                    </a:gs>
                    <a:gs pos="30000">
                      <a:schemeClr val="tx1"/>
                    </a:gs>
                  </a:gsLst>
                  <a:lin ang="5400000" scaled="0"/>
                </a:gradFill>
              </a:rPr>
              <a:t> </a:t>
            </a:r>
            <a:r>
              <a:rPr lang="fr-FR" sz="1000" i="1" dirty="0" err="1">
                <a:gradFill>
                  <a:gsLst>
                    <a:gs pos="2917">
                      <a:schemeClr val="tx1"/>
                    </a:gs>
                    <a:gs pos="30000">
                      <a:schemeClr val="tx1"/>
                    </a:gs>
                  </a:gsLst>
                  <a:lin ang="5400000" scaled="0"/>
                </a:gradFill>
              </a:rPr>
              <a:t>given</a:t>
            </a:r>
            <a:r>
              <a:rPr lang="fr-FR" sz="1000" i="1" dirty="0">
                <a:gradFill>
                  <a:gsLst>
                    <a:gs pos="2917">
                      <a:schemeClr val="tx1"/>
                    </a:gs>
                    <a:gs pos="30000">
                      <a:schemeClr val="tx1"/>
                    </a:gs>
                  </a:gsLst>
                  <a:lin ang="5400000" scaled="0"/>
                </a:gradFill>
              </a:rPr>
              <a:t> in the slide notes part.</a:t>
            </a:r>
          </a:p>
        </p:txBody>
      </p:sp>
    </p:spTree>
    <p:extLst>
      <p:ext uri="{BB962C8B-B14F-4D97-AF65-F5344CB8AC3E}">
        <p14:creationId xmlns:p14="http://schemas.microsoft.com/office/powerpoint/2010/main" val="28360735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5A6D5-AE12-433B-AEAD-71740641F7D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1F3C0AAA-1192-4111-8021-3676A7409AA9}"/>
              </a:ext>
            </a:extLst>
          </p:cNvPr>
          <p:cNvSpPr>
            <a:spLocks noGrp="1"/>
          </p:cNvSpPr>
          <p:nvPr>
            <p:ph type="body" sz="quarter" idx="13"/>
          </p:nvPr>
        </p:nvSpPr>
        <p:spPr/>
        <p:txBody>
          <a:bodyPr/>
          <a:lstStyle/>
          <a:p>
            <a:r>
              <a:rPr lang="en-US" sz="2400" dirty="0">
                <a:solidFill>
                  <a:srgbClr val="289D90"/>
                </a:solidFill>
                <a:hlinkClick r:id="rId3"/>
              </a:rPr>
              <a:t>Web Application to Web API</a:t>
            </a:r>
            <a:endParaRPr lang="fr-FR" sz="2400" dirty="0"/>
          </a:p>
        </p:txBody>
      </p:sp>
      <p:pic>
        <p:nvPicPr>
          <p:cNvPr id="4" name="Picture 3">
            <a:extLst>
              <a:ext uri="{FF2B5EF4-FFF2-40B4-BE49-F238E27FC236}">
                <a16:creationId xmlns:a16="http://schemas.microsoft.com/office/drawing/2014/main" id="{2B864F99-E31E-40ED-AD34-8F1CE8CBC213}"/>
              </a:ext>
            </a:extLst>
          </p:cNvPr>
          <p:cNvPicPr>
            <a:picLocks noChangeAspect="1"/>
          </p:cNvPicPr>
          <p:nvPr/>
        </p:nvPicPr>
        <p:blipFill>
          <a:blip r:embed="rId4"/>
          <a:stretch>
            <a:fillRect/>
          </a:stretch>
        </p:blipFill>
        <p:spPr>
          <a:xfrm>
            <a:off x="4961716" y="736407"/>
            <a:ext cx="7474759" cy="4937706"/>
          </a:xfrm>
          <a:prstGeom prst="rect">
            <a:avLst/>
          </a:prstGeom>
        </p:spPr>
      </p:pic>
      <p:sp>
        <p:nvSpPr>
          <p:cNvPr id="6" name="TextBox 5">
            <a:extLst>
              <a:ext uri="{FF2B5EF4-FFF2-40B4-BE49-F238E27FC236}">
                <a16:creationId xmlns:a16="http://schemas.microsoft.com/office/drawing/2014/main" id="{27AA2E31-6511-4DCF-9D85-D6BEDA6276CB}"/>
              </a:ext>
            </a:extLst>
          </p:cNvPr>
          <p:cNvSpPr txBox="1"/>
          <p:nvPr/>
        </p:nvSpPr>
        <p:spPr>
          <a:xfrm>
            <a:off x="366141" y="1540557"/>
            <a:ext cx="4754828" cy="3637919"/>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200" dirty="0">
                <a:solidFill>
                  <a:srgbClr val="0070C0"/>
                </a:solidFill>
              </a:rPr>
              <a:t>Scenario where a web application needs to get resources from a web API. </a:t>
            </a:r>
          </a:p>
          <a:p>
            <a:pPr marL="285750" indent="-285750" algn="l">
              <a:lnSpc>
                <a:spcPct val="90000"/>
              </a:lnSpc>
              <a:spcAft>
                <a:spcPts val="600"/>
              </a:spcAft>
              <a:buFont typeface="Wingdings" panose="05000000000000000000" pitchFamily="2" charset="2"/>
              <a:buChar char="§"/>
            </a:pPr>
            <a:r>
              <a:rPr lang="en-US" sz="1200" dirty="0">
                <a:solidFill>
                  <a:srgbClr val="0070C0"/>
                </a:solidFill>
              </a:rPr>
              <a:t>In this scenario, there are </a:t>
            </a:r>
            <a:r>
              <a:rPr lang="en-US" sz="1200" u="sng" dirty="0">
                <a:solidFill>
                  <a:srgbClr val="0070C0"/>
                </a:solidFill>
              </a:rPr>
              <a:t>two identity types that the web application can use to authenticate and call the web API</a:t>
            </a:r>
            <a:r>
              <a:rPr lang="en-US" sz="1200" dirty="0">
                <a:solidFill>
                  <a:srgbClr val="0070C0"/>
                </a:solidFill>
              </a:rPr>
              <a:t>: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an (client) application identity,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or a delegated user identity.</a:t>
            </a:r>
          </a:p>
          <a:p>
            <a:pPr marL="285750" indent="-285750" algn="l">
              <a:lnSpc>
                <a:spcPct val="90000"/>
              </a:lnSpc>
              <a:spcAft>
                <a:spcPts val="600"/>
              </a:spcAft>
              <a:buFont typeface="Wingdings" panose="05000000000000000000" pitchFamily="2" charset="2"/>
              <a:buChar char="§"/>
            </a:pPr>
            <a:r>
              <a:rPr lang="en-US" sz="1200" b="1" dirty="0">
                <a:solidFill>
                  <a:srgbClr val="0070C0"/>
                </a:solidFill>
              </a:rPr>
              <a:t>Application identity: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This scenario uses </a:t>
            </a:r>
            <a:r>
              <a:rPr lang="en-US" sz="1200" b="1" dirty="0">
                <a:solidFill>
                  <a:srgbClr val="0070C0"/>
                </a:solidFill>
              </a:rPr>
              <a:t>OAuth 2.0 client credentials grant</a:t>
            </a:r>
            <a:r>
              <a:rPr lang="en-US" sz="1200" dirty="0">
                <a:solidFill>
                  <a:srgbClr val="0070C0"/>
                </a:solidFill>
              </a:rPr>
              <a:t> to authenticate as the application and access the web API. </a:t>
            </a:r>
          </a:p>
          <a:p>
            <a:pPr marL="825475" lvl="1" indent="-285750" algn="l">
              <a:lnSpc>
                <a:spcPct val="90000"/>
              </a:lnSpc>
              <a:spcAft>
                <a:spcPts val="600"/>
              </a:spcAft>
              <a:buFont typeface="Wingdings" panose="05000000000000000000" pitchFamily="2" charset="2"/>
              <a:buChar char="§"/>
            </a:pPr>
            <a:r>
              <a:rPr lang="en-US" sz="1100" dirty="0">
                <a:solidFill>
                  <a:srgbClr val="0070C0"/>
                </a:solidFill>
              </a:rPr>
              <a:t>When using an application identity, the web API can only detect that the web application is calling it, as the web API does not receive any information about the user.</a:t>
            </a:r>
            <a:br>
              <a:rPr lang="en-US" sz="1100" dirty="0">
                <a:solidFill>
                  <a:srgbClr val="0070C0"/>
                </a:solidFill>
              </a:rPr>
            </a:br>
            <a:r>
              <a:rPr lang="en-US" sz="1100" dirty="0">
                <a:solidFill>
                  <a:srgbClr val="0070C0"/>
                </a:solidFill>
              </a:rPr>
              <a:t>If the application receives information about the user, it will be sent via the application protocol, and it is not signed by Azure AD. The web API trusts that the web application authenticated the user. For this reason, this pattern is called a trusted subsystem.</a:t>
            </a:r>
          </a:p>
        </p:txBody>
      </p:sp>
      <p:sp>
        <p:nvSpPr>
          <p:cNvPr id="7" name="TextBox 6">
            <a:extLst>
              <a:ext uri="{FF2B5EF4-FFF2-40B4-BE49-F238E27FC236}">
                <a16:creationId xmlns:a16="http://schemas.microsoft.com/office/drawing/2014/main" id="{374D6B67-A40E-4FCE-8575-8F128A9D438A}"/>
              </a:ext>
            </a:extLst>
          </p:cNvPr>
          <p:cNvSpPr txBox="1"/>
          <p:nvPr/>
        </p:nvSpPr>
        <p:spPr>
          <a:xfrm>
            <a:off x="336643" y="5160185"/>
            <a:ext cx="9904910" cy="1523494"/>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200" b="1" dirty="0">
                <a:solidFill>
                  <a:srgbClr val="0070C0"/>
                </a:solidFill>
              </a:rPr>
              <a:t>Delegated user identity: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This scenario can be accomplished in two ways:</a:t>
            </a:r>
          </a:p>
          <a:p>
            <a:pPr marL="1365199" lvl="2" indent="-285750" algn="l">
              <a:lnSpc>
                <a:spcPct val="90000"/>
              </a:lnSpc>
              <a:spcAft>
                <a:spcPts val="600"/>
              </a:spcAft>
              <a:buFont typeface="Wingdings" panose="05000000000000000000" pitchFamily="2" charset="2"/>
              <a:buChar char="§"/>
            </a:pPr>
            <a:r>
              <a:rPr lang="en-US" sz="1200" b="1" dirty="0">
                <a:solidFill>
                  <a:srgbClr val="0070C0"/>
                </a:solidFill>
              </a:rPr>
              <a:t>OpenID Connect</a:t>
            </a:r>
            <a:r>
              <a:rPr lang="en-US" sz="1200" dirty="0">
                <a:solidFill>
                  <a:srgbClr val="0070C0"/>
                </a:solidFill>
              </a:rPr>
              <a:t>, and </a:t>
            </a:r>
            <a:r>
              <a:rPr lang="en-US" sz="1200" b="1" dirty="0">
                <a:solidFill>
                  <a:srgbClr val="0070C0"/>
                </a:solidFill>
              </a:rPr>
              <a:t>OAuth 2.0 authorization code grant </a:t>
            </a:r>
            <a:r>
              <a:rPr lang="en-US" sz="1200" dirty="0">
                <a:solidFill>
                  <a:srgbClr val="0070C0"/>
                </a:solidFill>
              </a:rPr>
              <a:t>with a </a:t>
            </a:r>
            <a:r>
              <a:rPr lang="en-US" sz="1200" u="sng" dirty="0">
                <a:solidFill>
                  <a:srgbClr val="0070C0"/>
                </a:solidFill>
              </a:rPr>
              <a:t>confidential client.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The </a:t>
            </a:r>
            <a:r>
              <a:rPr lang="en-US" sz="1200" b="1" dirty="0">
                <a:solidFill>
                  <a:srgbClr val="0070C0"/>
                </a:solidFill>
              </a:rPr>
              <a:t>web application obtains an access token for the user</a:t>
            </a:r>
            <a:r>
              <a:rPr lang="en-US" sz="1200" dirty="0">
                <a:solidFill>
                  <a:srgbClr val="0070C0"/>
                </a:solidFill>
              </a:rPr>
              <a:t>, which proves to the web API that the user successfully authenticated to the web application and that the web application was able to obtain a delegated user identity to call the web API. </a:t>
            </a:r>
            <a:br>
              <a:rPr lang="en-US" sz="1200" dirty="0">
                <a:solidFill>
                  <a:srgbClr val="0070C0"/>
                </a:solidFill>
              </a:rPr>
            </a:br>
            <a:r>
              <a:rPr lang="en-US" sz="1200" dirty="0">
                <a:solidFill>
                  <a:srgbClr val="0070C0"/>
                </a:solidFill>
              </a:rPr>
              <a:t>This access token is sent in the request to the web API, which authorizes the user and returns the desired resource.</a:t>
            </a:r>
            <a:endParaRPr lang="fr-FR" sz="1100" dirty="0">
              <a:solidFill>
                <a:srgbClr val="0070C0"/>
              </a:solidFill>
            </a:endParaRPr>
          </a:p>
        </p:txBody>
      </p:sp>
      <p:sp>
        <p:nvSpPr>
          <p:cNvPr id="9" name="TextBox 8">
            <a:extLst>
              <a:ext uri="{FF2B5EF4-FFF2-40B4-BE49-F238E27FC236}">
                <a16:creationId xmlns:a16="http://schemas.microsoft.com/office/drawing/2014/main" id="{9CF51154-6689-4E0A-8617-0C2DEBA3979F}"/>
              </a:ext>
            </a:extLst>
          </p:cNvPr>
          <p:cNvSpPr txBox="1"/>
          <p:nvPr/>
        </p:nvSpPr>
        <p:spPr>
          <a:xfrm>
            <a:off x="8778529" y="6602846"/>
            <a:ext cx="3676327" cy="433965"/>
          </a:xfrm>
          <a:prstGeom prst="rect">
            <a:avLst/>
          </a:prstGeom>
          <a:noFill/>
        </p:spPr>
        <p:txBody>
          <a:bodyPr wrap="none" lIns="182880" tIns="146304" rIns="182880" bIns="146304" rtlCol="0">
            <a:spAutoFit/>
          </a:bodyPr>
          <a:lstStyle/>
          <a:p>
            <a:pPr algn="l">
              <a:lnSpc>
                <a:spcPct val="90000"/>
              </a:lnSpc>
              <a:spcAft>
                <a:spcPts val="600"/>
              </a:spcAft>
            </a:pPr>
            <a:r>
              <a:rPr lang="fr-FR" sz="1000" i="1" dirty="0">
                <a:gradFill>
                  <a:gsLst>
                    <a:gs pos="2917">
                      <a:schemeClr val="tx1"/>
                    </a:gs>
                    <a:gs pos="30000">
                      <a:schemeClr val="tx1"/>
                    </a:gs>
                  </a:gsLst>
                  <a:lin ang="5400000" scaled="0"/>
                </a:gradFill>
              </a:rPr>
              <a:t>The </a:t>
            </a:r>
            <a:r>
              <a:rPr lang="fr-FR" sz="1000" i="1" dirty="0" err="1">
                <a:gradFill>
                  <a:gsLst>
                    <a:gs pos="2917">
                      <a:schemeClr val="tx1"/>
                    </a:gs>
                    <a:gs pos="30000">
                      <a:schemeClr val="tx1"/>
                    </a:gs>
                  </a:gsLst>
                  <a:lin ang="5400000" scaled="0"/>
                </a:gradFill>
              </a:rPr>
              <a:t>protocol</a:t>
            </a:r>
            <a:r>
              <a:rPr lang="fr-FR" sz="1000" i="1" dirty="0">
                <a:gradFill>
                  <a:gsLst>
                    <a:gs pos="2917">
                      <a:schemeClr val="tx1"/>
                    </a:gs>
                    <a:gs pos="30000">
                      <a:schemeClr val="tx1"/>
                    </a:gs>
                  </a:gsLst>
                  <a:lin ang="5400000" scaled="0"/>
                </a:gradFill>
              </a:rPr>
              <a:t> description flow </a:t>
            </a:r>
            <a:r>
              <a:rPr lang="fr-FR" sz="1000" i="1" dirty="0" err="1">
                <a:gradFill>
                  <a:gsLst>
                    <a:gs pos="2917">
                      <a:schemeClr val="tx1"/>
                    </a:gs>
                    <a:gs pos="30000">
                      <a:schemeClr val="tx1"/>
                    </a:gs>
                  </a:gsLst>
                  <a:lin ang="5400000" scaled="0"/>
                </a:gradFill>
              </a:rPr>
              <a:t>is</a:t>
            </a:r>
            <a:r>
              <a:rPr lang="fr-FR" sz="1000" i="1" dirty="0">
                <a:gradFill>
                  <a:gsLst>
                    <a:gs pos="2917">
                      <a:schemeClr val="tx1"/>
                    </a:gs>
                    <a:gs pos="30000">
                      <a:schemeClr val="tx1"/>
                    </a:gs>
                  </a:gsLst>
                  <a:lin ang="5400000" scaled="0"/>
                </a:gradFill>
              </a:rPr>
              <a:t> </a:t>
            </a:r>
            <a:r>
              <a:rPr lang="fr-FR" sz="1000" i="1" dirty="0" err="1">
                <a:gradFill>
                  <a:gsLst>
                    <a:gs pos="2917">
                      <a:schemeClr val="tx1"/>
                    </a:gs>
                    <a:gs pos="30000">
                      <a:schemeClr val="tx1"/>
                    </a:gs>
                  </a:gsLst>
                  <a:lin ang="5400000" scaled="0"/>
                </a:gradFill>
              </a:rPr>
              <a:t>given</a:t>
            </a:r>
            <a:r>
              <a:rPr lang="fr-FR" sz="1000" i="1" dirty="0">
                <a:gradFill>
                  <a:gsLst>
                    <a:gs pos="2917">
                      <a:schemeClr val="tx1"/>
                    </a:gs>
                    <a:gs pos="30000">
                      <a:schemeClr val="tx1"/>
                    </a:gs>
                  </a:gsLst>
                  <a:lin ang="5400000" scaled="0"/>
                </a:gradFill>
              </a:rPr>
              <a:t> in the slide notes part.</a:t>
            </a:r>
          </a:p>
        </p:txBody>
      </p:sp>
    </p:spTree>
    <p:extLst>
      <p:ext uri="{BB962C8B-B14F-4D97-AF65-F5344CB8AC3E}">
        <p14:creationId xmlns:p14="http://schemas.microsoft.com/office/powerpoint/2010/main" val="9908622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28817-A1A5-4D6B-BD73-86DF60B4915D}"/>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B018B78F-697B-44AB-8C42-EAF7C5E53B10}"/>
              </a:ext>
            </a:extLst>
          </p:cNvPr>
          <p:cNvSpPr>
            <a:spLocks noGrp="1"/>
          </p:cNvSpPr>
          <p:nvPr>
            <p:ph type="body" sz="quarter" idx="13"/>
          </p:nvPr>
        </p:nvSpPr>
        <p:spPr/>
        <p:txBody>
          <a:bodyPr/>
          <a:lstStyle/>
          <a:p>
            <a:r>
              <a:rPr lang="en-US" sz="2400" dirty="0">
                <a:solidFill>
                  <a:srgbClr val="289D90"/>
                </a:solidFill>
                <a:hlinkClick r:id="rId3"/>
              </a:rPr>
              <a:t>Daemon or Server Application to Web API</a:t>
            </a:r>
            <a:endParaRPr lang="fr-FR" sz="2400" dirty="0"/>
          </a:p>
        </p:txBody>
      </p:sp>
      <p:pic>
        <p:nvPicPr>
          <p:cNvPr id="4" name="Picture 3">
            <a:extLst>
              <a:ext uri="{FF2B5EF4-FFF2-40B4-BE49-F238E27FC236}">
                <a16:creationId xmlns:a16="http://schemas.microsoft.com/office/drawing/2014/main" id="{61D76FC7-700A-43E3-8C39-95E4233B72FB}"/>
              </a:ext>
            </a:extLst>
          </p:cNvPr>
          <p:cNvPicPr>
            <a:picLocks noChangeAspect="1"/>
          </p:cNvPicPr>
          <p:nvPr/>
        </p:nvPicPr>
        <p:blipFill>
          <a:blip r:embed="rId4"/>
          <a:stretch>
            <a:fillRect/>
          </a:stretch>
        </p:blipFill>
        <p:spPr>
          <a:xfrm>
            <a:off x="4755213" y="1215811"/>
            <a:ext cx="7486650" cy="3381375"/>
          </a:xfrm>
          <a:prstGeom prst="rect">
            <a:avLst/>
          </a:prstGeom>
        </p:spPr>
      </p:pic>
      <p:sp>
        <p:nvSpPr>
          <p:cNvPr id="5" name="TextBox 4">
            <a:extLst>
              <a:ext uri="{FF2B5EF4-FFF2-40B4-BE49-F238E27FC236}">
                <a16:creationId xmlns:a16="http://schemas.microsoft.com/office/drawing/2014/main" id="{B415A45C-0384-4F18-B8D1-5BA63BC476AF}"/>
              </a:ext>
            </a:extLst>
          </p:cNvPr>
          <p:cNvSpPr txBox="1"/>
          <p:nvPr/>
        </p:nvSpPr>
        <p:spPr>
          <a:xfrm>
            <a:off x="8778529" y="6602846"/>
            <a:ext cx="3676327" cy="433965"/>
          </a:xfrm>
          <a:prstGeom prst="rect">
            <a:avLst/>
          </a:prstGeom>
          <a:noFill/>
        </p:spPr>
        <p:txBody>
          <a:bodyPr wrap="none" lIns="182880" tIns="146304" rIns="182880" bIns="146304" rtlCol="0">
            <a:spAutoFit/>
          </a:bodyPr>
          <a:lstStyle/>
          <a:p>
            <a:pPr algn="l">
              <a:lnSpc>
                <a:spcPct val="90000"/>
              </a:lnSpc>
              <a:spcAft>
                <a:spcPts val="600"/>
              </a:spcAft>
            </a:pPr>
            <a:r>
              <a:rPr lang="fr-FR" sz="1000" i="1" dirty="0">
                <a:gradFill>
                  <a:gsLst>
                    <a:gs pos="2917">
                      <a:schemeClr val="tx1"/>
                    </a:gs>
                    <a:gs pos="30000">
                      <a:schemeClr val="tx1"/>
                    </a:gs>
                  </a:gsLst>
                  <a:lin ang="5400000" scaled="0"/>
                </a:gradFill>
              </a:rPr>
              <a:t>The </a:t>
            </a:r>
            <a:r>
              <a:rPr lang="fr-FR" sz="1000" i="1" dirty="0" err="1">
                <a:gradFill>
                  <a:gsLst>
                    <a:gs pos="2917">
                      <a:schemeClr val="tx1"/>
                    </a:gs>
                    <a:gs pos="30000">
                      <a:schemeClr val="tx1"/>
                    </a:gs>
                  </a:gsLst>
                  <a:lin ang="5400000" scaled="0"/>
                </a:gradFill>
              </a:rPr>
              <a:t>protocol</a:t>
            </a:r>
            <a:r>
              <a:rPr lang="fr-FR" sz="1000" i="1" dirty="0">
                <a:gradFill>
                  <a:gsLst>
                    <a:gs pos="2917">
                      <a:schemeClr val="tx1"/>
                    </a:gs>
                    <a:gs pos="30000">
                      <a:schemeClr val="tx1"/>
                    </a:gs>
                  </a:gsLst>
                  <a:lin ang="5400000" scaled="0"/>
                </a:gradFill>
              </a:rPr>
              <a:t> description flow </a:t>
            </a:r>
            <a:r>
              <a:rPr lang="fr-FR" sz="1000" i="1" dirty="0" err="1">
                <a:gradFill>
                  <a:gsLst>
                    <a:gs pos="2917">
                      <a:schemeClr val="tx1"/>
                    </a:gs>
                    <a:gs pos="30000">
                      <a:schemeClr val="tx1"/>
                    </a:gs>
                  </a:gsLst>
                  <a:lin ang="5400000" scaled="0"/>
                </a:gradFill>
              </a:rPr>
              <a:t>is</a:t>
            </a:r>
            <a:r>
              <a:rPr lang="fr-FR" sz="1000" i="1" dirty="0">
                <a:gradFill>
                  <a:gsLst>
                    <a:gs pos="2917">
                      <a:schemeClr val="tx1"/>
                    </a:gs>
                    <a:gs pos="30000">
                      <a:schemeClr val="tx1"/>
                    </a:gs>
                  </a:gsLst>
                  <a:lin ang="5400000" scaled="0"/>
                </a:gradFill>
              </a:rPr>
              <a:t> </a:t>
            </a:r>
            <a:r>
              <a:rPr lang="fr-FR" sz="1000" i="1" dirty="0" err="1">
                <a:gradFill>
                  <a:gsLst>
                    <a:gs pos="2917">
                      <a:schemeClr val="tx1"/>
                    </a:gs>
                    <a:gs pos="30000">
                      <a:schemeClr val="tx1"/>
                    </a:gs>
                  </a:gsLst>
                  <a:lin ang="5400000" scaled="0"/>
                </a:gradFill>
              </a:rPr>
              <a:t>given</a:t>
            </a:r>
            <a:r>
              <a:rPr lang="fr-FR" sz="1000" i="1" dirty="0">
                <a:gradFill>
                  <a:gsLst>
                    <a:gs pos="2917">
                      <a:schemeClr val="tx1"/>
                    </a:gs>
                    <a:gs pos="30000">
                      <a:schemeClr val="tx1"/>
                    </a:gs>
                  </a:gsLst>
                  <a:lin ang="5400000" scaled="0"/>
                </a:gradFill>
              </a:rPr>
              <a:t> in the slide notes part.</a:t>
            </a:r>
          </a:p>
        </p:txBody>
      </p:sp>
      <p:sp>
        <p:nvSpPr>
          <p:cNvPr id="6" name="TextBox 5">
            <a:extLst>
              <a:ext uri="{FF2B5EF4-FFF2-40B4-BE49-F238E27FC236}">
                <a16:creationId xmlns:a16="http://schemas.microsoft.com/office/drawing/2014/main" id="{91CB0CF4-F081-4942-ABF5-87B64C93F76E}"/>
              </a:ext>
            </a:extLst>
          </p:cNvPr>
          <p:cNvSpPr txBox="1"/>
          <p:nvPr/>
        </p:nvSpPr>
        <p:spPr>
          <a:xfrm>
            <a:off x="205500" y="1668482"/>
            <a:ext cx="3280087" cy="2443746"/>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200" dirty="0">
                <a:solidFill>
                  <a:srgbClr val="0070C0"/>
                </a:solidFill>
              </a:rPr>
              <a:t>A daemon or server application needs to get resources from a web API. </a:t>
            </a:r>
            <a:br>
              <a:rPr lang="en-US" sz="1200" dirty="0">
                <a:solidFill>
                  <a:srgbClr val="0070C0"/>
                </a:solidFill>
              </a:rPr>
            </a:br>
            <a:r>
              <a:rPr lang="en-US" sz="1200" dirty="0">
                <a:solidFill>
                  <a:srgbClr val="0070C0"/>
                </a:solidFill>
              </a:rPr>
              <a:t>There are two sub-scenarios that apply to this section: </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A daemon that needs to call a web API, built on </a:t>
            </a:r>
            <a:r>
              <a:rPr lang="en-US" sz="1200" b="1" dirty="0">
                <a:solidFill>
                  <a:srgbClr val="0070C0"/>
                </a:solidFill>
              </a:rPr>
              <a:t>OAuth 2.0 client credentials grant type</a:t>
            </a:r>
          </a:p>
          <a:p>
            <a:pPr marL="825475" lvl="1" indent="-285750" algn="l">
              <a:lnSpc>
                <a:spcPct val="90000"/>
              </a:lnSpc>
              <a:spcAft>
                <a:spcPts val="600"/>
              </a:spcAft>
              <a:buFont typeface="Wingdings" panose="05000000000000000000" pitchFamily="2" charset="2"/>
              <a:buChar char="§"/>
            </a:pPr>
            <a:r>
              <a:rPr lang="en-US" sz="1200" dirty="0">
                <a:solidFill>
                  <a:srgbClr val="0070C0"/>
                </a:solidFill>
              </a:rPr>
              <a:t>and a server application (such as a web API) that needs to call a web API, built </a:t>
            </a:r>
            <a:r>
              <a:rPr lang="en-US" sz="1200" b="1" dirty="0">
                <a:solidFill>
                  <a:srgbClr val="0070C0"/>
                </a:solidFill>
              </a:rPr>
              <a:t>on OAuth 2.0 On-Behalf-Of draft specification</a:t>
            </a:r>
            <a:r>
              <a:rPr lang="en-US" sz="1200" dirty="0">
                <a:solidFill>
                  <a:srgbClr val="0070C0"/>
                </a:solidFill>
              </a:rPr>
              <a:t>.</a:t>
            </a:r>
            <a:endParaRPr lang="fr-FR" sz="1600" dirty="0" err="1">
              <a:solidFill>
                <a:srgbClr val="0070C0"/>
              </a:solidFill>
            </a:endParaRPr>
          </a:p>
        </p:txBody>
      </p:sp>
    </p:spTree>
    <p:extLst>
      <p:ext uri="{BB962C8B-B14F-4D97-AF65-F5344CB8AC3E}">
        <p14:creationId xmlns:p14="http://schemas.microsoft.com/office/powerpoint/2010/main" val="28850915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5FC57C-32B1-4973-BD71-F3D80C2B95F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23</a:t>
            </a:fld>
            <a:endParaRPr lang="en-US" dirty="0"/>
          </a:p>
        </p:txBody>
      </p:sp>
      <p:sp>
        <p:nvSpPr>
          <p:cNvPr id="3" name="Text Placeholder 2">
            <a:extLst>
              <a:ext uri="{FF2B5EF4-FFF2-40B4-BE49-F238E27FC236}">
                <a16:creationId xmlns:a16="http://schemas.microsoft.com/office/drawing/2014/main" id="{10F78848-66FB-453F-8EBD-6FEDB2A4977E}"/>
              </a:ext>
            </a:extLst>
          </p:cNvPr>
          <p:cNvSpPr>
            <a:spLocks noGrp="1"/>
          </p:cNvSpPr>
          <p:nvPr>
            <p:ph type="body" sz="quarter" idx="13"/>
          </p:nvPr>
        </p:nvSpPr>
        <p:spPr/>
        <p:txBody>
          <a:bodyPr/>
          <a:lstStyle/>
          <a:p>
            <a:r>
              <a:rPr lang="fr-FR" dirty="0"/>
              <a:t>Application model Azure AD </a:t>
            </a:r>
            <a:r>
              <a:rPr lang="fr-FR" dirty="0" err="1"/>
              <a:t>objects</a:t>
            </a:r>
            <a:endParaRPr lang="fr-FR" dirty="0"/>
          </a:p>
        </p:txBody>
      </p:sp>
      <p:graphicFrame>
        <p:nvGraphicFramePr>
          <p:cNvPr id="4" name="Content Placeholder 5">
            <a:extLst>
              <a:ext uri="{FF2B5EF4-FFF2-40B4-BE49-F238E27FC236}">
                <a16:creationId xmlns:a16="http://schemas.microsoft.com/office/drawing/2014/main" id="{478A438D-8EF0-4027-AFAD-E94FD32701E3}"/>
              </a:ext>
            </a:extLst>
          </p:cNvPr>
          <p:cNvGraphicFramePr>
            <a:graphicFrameLocks/>
          </p:cNvGraphicFramePr>
          <p:nvPr>
            <p:extLst>
              <p:ext uri="{D42A27DB-BD31-4B8C-83A1-F6EECF244321}">
                <p14:modId xmlns:p14="http://schemas.microsoft.com/office/powerpoint/2010/main" val="782097983"/>
              </p:ext>
            </p:extLst>
          </p:nvPr>
        </p:nvGraphicFramePr>
        <p:xfrm>
          <a:off x="823336" y="2125677"/>
          <a:ext cx="10788529" cy="4754850"/>
        </p:xfrm>
        <a:graphic>
          <a:graphicData uri="http://schemas.openxmlformats.org/drawingml/2006/table">
            <a:tbl>
              <a:tblPr firstRow="1" bandRow="1">
                <a:tableStyleId>{5C22544A-7EE6-4342-B048-85BDC9FD1C3A}</a:tableStyleId>
              </a:tblPr>
              <a:tblGrid>
                <a:gridCol w="2323787">
                  <a:extLst>
                    <a:ext uri="{9D8B030D-6E8A-4147-A177-3AD203B41FA5}">
                      <a16:colId xmlns:a16="http://schemas.microsoft.com/office/drawing/2014/main" val="2774524030"/>
                    </a:ext>
                  </a:extLst>
                </a:gridCol>
                <a:gridCol w="8464742">
                  <a:extLst>
                    <a:ext uri="{9D8B030D-6E8A-4147-A177-3AD203B41FA5}">
                      <a16:colId xmlns:a16="http://schemas.microsoft.com/office/drawing/2014/main" val="779103136"/>
                    </a:ext>
                  </a:extLst>
                </a:gridCol>
              </a:tblGrid>
              <a:tr h="138735">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177175691"/>
                  </a:ext>
                </a:extLst>
              </a:tr>
              <a:tr h="804032">
                <a:tc>
                  <a:txBody>
                    <a:bodyPr/>
                    <a:lstStyle/>
                    <a:p>
                      <a:r>
                        <a:rPr lang="en-US" sz="1400" b="1" dirty="0"/>
                        <a:t>Application</a:t>
                      </a:r>
                      <a:br>
                        <a:rPr lang="en-US" sz="1400" b="1" dirty="0"/>
                      </a:br>
                      <a:r>
                        <a:rPr lang="en-US" sz="1400" b="1" dirty="0"/>
                        <a:t>Object</a:t>
                      </a:r>
                    </a:p>
                  </a:txBody>
                  <a:tcPr/>
                </a:tc>
                <a:tc>
                  <a:txBody>
                    <a:bodyPr/>
                    <a:lstStyle/>
                    <a:p>
                      <a:r>
                        <a:rPr lang="en-US" sz="1400" b="0" i="0" dirty="0">
                          <a:solidFill>
                            <a:srgbClr val="0070C0"/>
                          </a:solidFill>
                          <a:effectLst/>
                          <a:latin typeface="+mn-lt"/>
                          <a:ea typeface="+mn-ea"/>
                          <a:cs typeface="+mn-cs"/>
                        </a:rPr>
                        <a:t>Applications</a:t>
                      </a:r>
                      <a:r>
                        <a:rPr lang="en-US" sz="1400" b="0" i="0" dirty="0">
                          <a:solidFill>
                            <a:schemeClr val="dk1"/>
                          </a:solidFill>
                          <a:effectLst/>
                          <a:latin typeface="+mn-lt"/>
                          <a:ea typeface="+mn-ea"/>
                          <a:cs typeface="+mn-cs"/>
                        </a:rPr>
                        <a:t> are usually an abstract entity, made of code and resources: </a:t>
                      </a:r>
                      <a:r>
                        <a:rPr lang="en-US" sz="1400" b="1" i="0" dirty="0">
                          <a:solidFill>
                            <a:schemeClr val="dk1"/>
                          </a:solidFill>
                          <a:effectLst/>
                          <a:latin typeface="+mn-lt"/>
                          <a:ea typeface="+mn-ea"/>
                          <a:cs typeface="+mn-cs"/>
                        </a:rPr>
                        <a:t>the service principal represents a concrete instance of that abstract entity in a specific directory.</a:t>
                      </a:r>
                      <a:endParaRPr lang="en-US" sz="1400" b="1" dirty="0"/>
                    </a:p>
                  </a:txBody>
                  <a:tcPr/>
                </a:tc>
                <a:extLst>
                  <a:ext uri="{0D108BD9-81ED-4DB2-BD59-A6C34878D82A}">
                    <a16:rowId xmlns:a16="http://schemas.microsoft.com/office/drawing/2014/main" val="3145129200"/>
                  </a:ext>
                </a:extLst>
              </a:tr>
              <a:tr h="1634338">
                <a:tc>
                  <a:txBody>
                    <a:bodyPr/>
                    <a:lstStyle/>
                    <a:p>
                      <a:r>
                        <a:rPr lang="en-US" sz="1400" b="1" dirty="0"/>
                        <a:t>Service Principal</a:t>
                      </a:r>
                    </a:p>
                    <a:p>
                      <a:r>
                        <a:rPr lang="en-US" sz="1400" b="1" dirty="0"/>
                        <a:t>Object</a:t>
                      </a:r>
                    </a:p>
                  </a:txBody>
                  <a:tcPr/>
                </a:tc>
                <a:tc>
                  <a:txBody>
                    <a:bodyPr/>
                    <a:lstStyle/>
                    <a:p>
                      <a:r>
                        <a:rPr lang="en-US" sz="1400" b="0" i="0" dirty="0">
                          <a:solidFill>
                            <a:schemeClr val="dk1"/>
                          </a:solidFill>
                          <a:effectLst/>
                          <a:latin typeface="+mn-lt"/>
                          <a:ea typeface="+mn-ea"/>
                          <a:cs typeface="+mn-cs"/>
                        </a:rPr>
                        <a:t>In traditional Active Directory, every entity that can be authenticated is represented by a </a:t>
                      </a:r>
                      <a:r>
                        <a:rPr lang="en-US" sz="1400" b="0" i="1" dirty="0">
                          <a:solidFill>
                            <a:schemeClr val="dk1"/>
                          </a:solidFill>
                          <a:effectLst/>
                          <a:latin typeface="+mn-lt"/>
                          <a:ea typeface="+mn-ea"/>
                          <a:cs typeface="+mn-cs"/>
                        </a:rPr>
                        <a:t>principal</a:t>
                      </a:r>
                      <a:r>
                        <a:rPr lang="en-US" sz="1400" b="0" i="0" dirty="0">
                          <a:solidFill>
                            <a:schemeClr val="dk1"/>
                          </a:solidFill>
                          <a:effectLst/>
                          <a:latin typeface="+mn-lt"/>
                          <a:ea typeface="+mn-ea"/>
                          <a:cs typeface="+mn-cs"/>
                        </a:rPr>
                        <a:t>. That’s true for users, and that’s true for applications—in the latter case, we speak of </a:t>
                      </a:r>
                      <a:r>
                        <a:rPr lang="en-US" sz="1400" b="0" i="1" dirty="0">
                          <a:solidFill>
                            <a:schemeClr val="dk1"/>
                          </a:solidFill>
                          <a:effectLst/>
                          <a:latin typeface="+mn-lt"/>
                          <a:ea typeface="+mn-ea"/>
                          <a:cs typeface="+mn-cs"/>
                        </a:rPr>
                        <a:t>service principals.</a:t>
                      </a:r>
                      <a:r>
                        <a:rPr lang="en-US" sz="1400" b="1" i="0" dirty="0">
                          <a:solidFill>
                            <a:schemeClr val="dk1"/>
                          </a:solidFill>
                          <a:effectLst/>
                          <a:latin typeface="+mn-lt"/>
                          <a:ea typeface="+mn-ea"/>
                          <a:cs typeface="+mn-cs"/>
                        </a:rPr>
                        <a:t> </a:t>
                      </a:r>
                      <a:br>
                        <a:rPr lang="en-US" sz="1400" b="1" i="0" dirty="0">
                          <a:solidFill>
                            <a:schemeClr val="dk1"/>
                          </a:solidFill>
                          <a:effectLst/>
                          <a:latin typeface="+mn-lt"/>
                          <a:ea typeface="+mn-ea"/>
                          <a:cs typeface="+mn-cs"/>
                        </a:rPr>
                      </a:br>
                      <a:r>
                        <a:rPr lang="en-US" sz="1400" b="1" i="0" dirty="0">
                          <a:solidFill>
                            <a:schemeClr val="dk1"/>
                          </a:solidFill>
                          <a:effectLst/>
                          <a:latin typeface="+mn-lt"/>
                          <a:ea typeface="+mn-ea"/>
                          <a:cs typeface="+mn-cs"/>
                        </a:rPr>
                        <a:t>At deployment time a given </a:t>
                      </a:r>
                      <a:r>
                        <a:rPr lang="en-US" sz="1400" b="1" dirty="0"/>
                        <a:t>Application</a:t>
                      </a:r>
                      <a:r>
                        <a:rPr lang="en-US" sz="1400" b="1" i="0" dirty="0">
                          <a:solidFill>
                            <a:schemeClr val="dk1"/>
                          </a:solidFill>
                          <a:effectLst/>
                          <a:latin typeface="+mn-lt"/>
                          <a:ea typeface="+mn-ea"/>
                          <a:cs typeface="+mn-cs"/>
                        </a:rPr>
                        <a:t> object can be used as a blueprint to create a </a:t>
                      </a:r>
                      <a:r>
                        <a:rPr lang="en-US" sz="1400" b="1" dirty="0" err="1">
                          <a:solidFill>
                            <a:srgbClr val="0070C0"/>
                          </a:solidFill>
                        </a:rPr>
                        <a:t>ServicePrincipal</a:t>
                      </a:r>
                      <a:r>
                        <a:rPr lang="en-US" sz="1400" b="1" i="0" dirty="0">
                          <a:solidFill>
                            <a:schemeClr val="dk1"/>
                          </a:solidFill>
                          <a:effectLst/>
                          <a:latin typeface="+mn-lt"/>
                          <a:ea typeface="+mn-ea"/>
                          <a:cs typeface="+mn-cs"/>
                        </a:rPr>
                        <a:t> representing a concrete instance of an application in a directory. It’s that </a:t>
                      </a:r>
                      <a:r>
                        <a:rPr lang="en-US" sz="1400" b="1" dirty="0" err="1"/>
                        <a:t>ServicePrincipal</a:t>
                      </a:r>
                      <a:r>
                        <a:rPr lang="en-US" sz="1400" b="1" i="0" dirty="0">
                          <a:solidFill>
                            <a:schemeClr val="dk1"/>
                          </a:solidFill>
                          <a:effectLst/>
                          <a:latin typeface="+mn-lt"/>
                          <a:ea typeface="+mn-ea"/>
                          <a:cs typeface="+mn-cs"/>
                        </a:rPr>
                        <a:t> that is used to define what the app can actually do in that specific target directory, who can use it, what resources it has access to, and so on</a:t>
                      </a:r>
                      <a:endParaRPr lang="en-US" sz="1400" b="1" dirty="0"/>
                    </a:p>
                  </a:txBody>
                  <a:tcPr/>
                </a:tc>
                <a:extLst>
                  <a:ext uri="{0D108BD9-81ED-4DB2-BD59-A6C34878D82A}">
                    <a16:rowId xmlns:a16="http://schemas.microsoft.com/office/drawing/2014/main" val="507433577"/>
                  </a:ext>
                </a:extLst>
              </a:tr>
              <a:tr h="1527662">
                <a:tc>
                  <a:txBody>
                    <a:bodyPr/>
                    <a:lstStyle/>
                    <a:p>
                      <a:r>
                        <a:rPr lang="en-US" sz="1400" b="1" dirty="0"/>
                        <a:t>OAuth2PermissionGrants</a:t>
                      </a:r>
                      <a:br>
                        <a:rPr lang="en-US" sz="1400" b="1" dirty="0"/>
                      </a:br>
                      <a:r>
                        <a:rPr lang="en-US" sz="1400" b="1" dirty="0"/>
                        <a:t>Object</a:t>
                      </a:r>
                    </a:p>
                  </a:txBody>
                  <a:tcPr/>
                </a:tc>
                <a:tc>
                  <a:txBody>
                    <a:bodyPr/>
                    <a:lstStyle/>
                    <a:p>
                      <a:r>
                        <a:rPr lang="en-US" sz="1400" dirty="0"/>
                        <a:t>Azure AD maintains another collection of entities, named </a:t>
                      </a:r>
                      <a:r>
                        <a:rPr lang="en-US" sz="1400" b="1" i="1" dirty="0">
                          <a:solidFill>
                            <a:srgbClr val="0070C0"/>
                          </a:solidFill>
                        </a:rPr>
                        <a:t>oauth2PermissionGrants</a:t>
                      </a:r>
                      <a:r>
                        <a:rPr lang="en-US" sz="1400" dirty="0"/>
                        <a:t>, which records which clients (the applications) have access to which resources (other SaaS services e.g. AAD) and with what permissions (e.g. read user data). </a:t>
                      </a:r>
                      <a:br>
                        <a:rPr lang="en-US" sz="1400" dirty="0"/>
                      </a:br>
                      <a:r>
                        <a:rPr lang="en-US" sz="1400" dirty="0"/>
                        <a:t>Critically, oauth2PermissionGrants also records which users that consent is valid for.</a:t>
                      </a:r>
                    </a:p>
                    <a:p>
                      <a:endParaRPr lang="en-US" sz="14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dirty="0"/>
                        <a:t>The </a:t>
                      </a:r>
                      <a:r>
                        <a:rPr lang="en-US" sz="1400" b="1" dirty="0">
                          <a:solidFill>
                            <a:srgbClr val="0070C0"/>
                          </a:solidFill>
                        </a:rPr>
                        <a:t>oauth2PermissionGrants</a:t>
                      </a:r>
                      <a:r>
                        <a:rPr lang="en-US" sz="1400" b="1" dirty="0"/>
                        <a:t>  object represents the OAuth 2.0 </a:t>
                      </a:r>
                      <a:r>
                        <a:rPr lang="en-US" sz="1400" b="1" u="sng" dirty="0">
                          <a:solidFill>
                            <a:srgbClr val="0070C0"/>
                          </a:solidFill>
                        </a:rPr>
                        <a:t>delegated</a:t>
                      </a:r>
                      <a:r>
                        <a:rPr lang="en-US" sz="1400" b="1" dirty="0">
                          <a:solidFill>
                            <a:srgbClr val="0070C0"/>
                          </a:solidFill>
                        </a:rPr>
                        <a:t> permission scopes </a:t>
                      </a:r>
                      <a:r>
                        <a:rPr lang="en-US" sz="1400" b="1" u="sng" dirty="0"/>
                        <a:t>that have been granted to an application (represented by a service principal)</a:t>
                      </a:r>
                      <a:r>
                        <a:rPr lang="en-US" sz="1400" b="1" dirty="0"/>
                        <a:t> as part of the user or admin consent process.</a:t>
                      </a:r>
                    </a:p>
                    <a:p>
                      <a:endParaRPr lang="en-US" sz="1400" dirty="0"/>
                    </a:p>
                  </a:txBody>
                  <a:tcPr/>
                </a:tc>
                <a:extLst>
                  <a:ext uri="{0D108BD9-81ED-4DB2-BD59-A6C34878D82A}">
                    <a16:rowId xmlns:a16="http://schemas.microsoft.com/office/drawing/2014/main" val="560586107"/>
                  </a:ext>
                </a:extLst>
              </a:tr>
            </a:tbl>
          </a:graphicData>
        </a:graphic>
      </p:graphicFrame>
      <p:sp>
        <p:nvSpPr>
          <p:cNvPr id="5" name="Rectangle 4">
            <a:extLst>
              <a:ext uri="{FF2B5EF4-FFF2-40B4-BE49-F238E27FC236}">
                <a16:creationId xmlns:a16="http://schemas.microsoft.com/office/drawing/2014/main" id="{AAA0DCC5-475C-4612-87BC-A7347888CB3B}"/>
              </a:ext>
            </a:extLst>
          </p:cNvPr>
          <p:cNvSpPr/>
          <p:nvPr/>
        </p:nvSpPr>
        <p:spPr>
          <a:xfrm>
            <a:off x="291214" y="1676620"/>
            <a:ext cx="1777346" cy="353943"/>
          </a:xfrm>
          <a:prstGeom prst="rect">
            <a:avLst/>
          </a:prstGeom>
        </p:spPr>
        <p:txBody>
          <a:bodyPr wrap="none">
            <a:spAutoFit/>
          </a:bodyPr>
          <a:lstStyle/>
          <a:p>
            <a:r>
              <a:rPr lang="fr-FR" dirty="0">
                <a:latin typeface="Segoe UI" panose="020B0502040204020203" pitchFamily="34" charset="0"/>
                <a:cs typeface="Segoe UI" panose="020B0502040204020203" pitchFamily="34" charset="0"/>
              </a:rPr>
              <a:t>3 </a:t>
            </a:r>
            <a:r>
              <a:rPr lang="fr-FR" dirty="0" err="1">
                <a:latin typeface="Segoe UI" panose="020B0502040204020203" pitchFamily="34" charset="0"/>
                <a:cs typeface="Segoe UI" panose="020B0502040204020203" pitchFamily="34" charset="0"/>
              </a:rPr>
              <a:t>kind</a:t>
            </a:r>
            <a:r>
              <a:rPr lang="fr-FR" dirty="0">
                <a:latin typeface="Segoe UI" panose="020B0502040204020203" pitchFamily="34" charset="0"/>
                <a:cs typeface="Segoe UI" panose="020B0502040204020203" pitchFamily="34" charset="0"/>
              </a:rPr>
              <a:t> of </a:t>
            </a:r>
            <a:r>
              <a:rPr lang="fr-FR" dirty="0" err="1">
                <a:latin typeface="Segoe UI" panose="020B0502040204020203" pitchFamily="34" charset="0"/>
                <a:cs typeface="Segoe UI" panose="020B0502040204020203" pitchFamily="34" charset="0"/>
              </a:rPr>
              <a:t>objects</a:t>
            </a:r>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88024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576AA4-4978-4070-A7EC-3249DB60F3B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24</a:t>
            </a:fld>
            <a:endParaRPr lang="en-US" dirty="0"/>
          </a:p>
        </p:txBody>
      </p:sp>
      <p:sp>
        <p:nvSpPr>
          <p:cNvPr id="3" name="Text Placeholder 2">
            <a:extLst>
              <a:ext uri="{FF2B5EF4-FFF2-40B4-BE49-F238E27FC236}">
                <a16:creationId xmlns:a16="http://schemas.microsoft.com/office/drawing/2014/main" id="{21F6EDC2-8194-42D9-A5ED-D01C0AA3CF9F}"/>
              </a:ext>
            </a:extLst>
          </p:cNvPr>
          <p:cNvSpPr>
            <a:spLocks noGrp="1"/>
          </p:cNvSpPr>
          <p:nvPr>
            <p:ph type="body" sz="quarter" idx="13"/>
          </p:nvPr>
        </p:nvSpPr>
        <p:spPr/>
        <p:txBody>
          <a:bodyPr/>
          <a:lstStyle/>
          <a:p>
            <a:r>
              <a:rPr lang="fr-FR" dirty="0"/>
              <a:t>Service </a:t>
            </a:r>
            <a:r>
              <a:rPr lang="fr-FR" dirty="0" err="1"/>
              <a:t>principals</a:t>
            </a:r>
            <a:endParaRPr lang="fr-FR" dirty="0"/>
          </a:p>
        </p:txBody>
      </p:sp>
      <p:sp>
        <p:nvSpPr>
          <p:cNvPr id="4" name="Content Placeholder 1">
            <a:extLst>
              <a:ext uri="{FF2B5EF4-FFF2-40B4-BE49-F238E27FC236}">
                <a16:creationId xmlns:a16="http://schemas.microsoft.com/office/drawing/2014/main" id="{69092CA5-320C-4A74-A3F0-3F34362CBB17}"/>
              </a:ext>
            </a:extLst>
          </p:cNvPr>
          <p:cNvSpPr txBox="1">
            <a:spLocks/>
          </p:cNvSpPr>
          <p:nvPr/>
        </p:nvSpPr>
        <p:spPr>
          <a:xfrm>
            <a:off x="6304085" y="1454713"/>
            <a:ext cx="5618678" cy="1514265"/>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000" dirty="0">
                <a:latin typeface="Segoe UI" panose="020B0502040204020203" pitchFamily="34" charset="0"/>
                <a:cs typeface="Segoe UI" panose="020B0502040204020203" pitchFamily="34" charset="0"/>
              </a:rPr>
              <a:t>Registered applications get a </a:t>
            </a:r>
            <a:r>
              <a:rPr lang="en-US" sz="2000" dirty="0" err="1">
                <a:latin typeface="Segoe UI" panose="020B0502040204020203" pitchFamily="34" charset="0"/>
                <a:cs typeface="Segoe UI" panose="020B0502040204020203" pitchFamily="34" charset="0"/>
              </a:rPr>
              <a:t>ServicePrincipal</a:t>
            </a:r>
            <a:r>
              <a:rPr lang="en-US" sz="2000" dirty="0">
                <a:latin typeface="Segoe UI" panose="020B0502040204020203" pitchFamily="34" charset="0"/>
                <a:cs typeface="Segoe UI" panose="020B0502040204020203" pitchFamily="34" charset="0"/>
              </a:rPr>
              <a:t> object in the tenant’s directory</a:t>
            </a:r>
          </a:p>
        </p:txBody>
      </p:sp>
      <p:sp>
        <p:nvSpPr>
          <p:cNvPr id="5" name="Rectangle 4">
            <a:extLst>
              <a:ext uri="{FF2B5EF4-FFF2-40B4-BE49-F238E27FC236}">
                <a16:creationId xmlns:a16="http://schemas.microsoft.com/office/drawing/2014/main" id="{93AB40D7-CFC2-4AFD-B2BE-8AB412347A3E}"/>
              </a:ext>
            </a:extLst>
          </p:cNvPr>
          <p:cNvSpPr/>
          <p:nvPr/>
        </p:nvSpPr>
        <p:spPr>
          <a:xfrm>
            <a:off x="424050" y="5658760"/>
            <a:ext cx="5336992" cy="1221745"/>
          </a:xfrm>
          <a:prstGeom prst="rect">
            <a:avLst/>
          </a:prstGeom>
        </p:spPr>
        <p:txBody>
          <a:bodyPr vert="horz" wrap="square" lIns="146304" tIns="91440" rIns="146304" bIns="91440" rtlCol="0">
            <a:normAutofit/>
          </a:bodyPr>
          <a:lstStyle/>
          <a:p>
            <a:pPr>
              <a:lnSpc>
                <a:spcPct val="120000"/>
              </a:lnSpc>
              <a:spcBef>
                <a:spcPct val="20000"/>
              </a:spcBef>
              <a:buSzPct val="90000"/>
              <a:buFont typeface="Arial" pitchFamily="34" charset="0"/>
              <a:buNone/>
            </a:pPr>
            <a:r>
              <a:rPr lang="en-US" sz="1600" b="1" dirty="0">
                <a:gradFill>
                  <a:gsLst>
                    <a:gs pos="1250">
                      <a:schemeClr val="tx1"/>
                    </a:gs>
                    <a:gs pos="100000">
                      <a:schemeClr val="tx1"/>
                    </a:gs>
                  </a:gsLst>
                  <a:lin ang="5400000" scaled="0"/>
                </a:gradFill>
              </a:rPr>
              <a:t>OAuth2PermissionGrants are assigned to ServicePrincipal to dictate what they can access</a:t>
            </a:r>
          </a:p>
        </p:txBody>
      </p:sp>
      <p:sp>
        <p:nvSpPr>
          <p:cNvPr id="6" name="Right Arrow 7">
            <a:extLst>
              <a:ext uri="{FF2B5EF4-FFF2-40B4-BE49-F238E27FC236}">
                <a16:creationId xmlns:a16="http://schemas.microsoft.com/office/drawing/2014/main" id="{9A9DDE29-F3D0-420D-8A34-04E8B59E3105}"/>
              </a:ext>
            </a:extLst>
          </p:cNvPr>
          <p:cNvSpPr/>
          <p:nvPr/>
        </p:nvSpPr>
        <p:spPr>
          <a:xfrm>
            <a:off x="5496102" y="5691192"/>
            <a:ext cx="864096" cy="440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7" name="Right Arrow 9">
            <a:extLst>
              <a:ext uri="{FF2B5EF4-FFF2-40B4-BE49-F238E27FC236}">
                <a16:creationId xmlns:a16="http://schemas.microsoft.com/office/drawing/2014/main" id="{7105D994-76F9-48E1-B9E4-69966F4C8527}"/>
              </a:ext>
            </a:extLst>
          </p:cNvPr>
          <p:cNvSpPr/>
          <p:nvPr/>
        </p:nvSpPr>
        <p:spPr>
          <a:xfrm rot="10800000">
            <a:off x="5423688" y="1771189"/>
            <a:ext cx="864096" cy="440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8" name="Picture 7">
            <a:extLst>
              <a:ext uri="{FF2B5EF4-FFF2-40B4-BE49-F238E27FC236}">
                <a16:creationId xmlns:a16="http://schemas.microsoft.com/office/drawing/2014/main" id="{E52FDD32-7AA0-4972-B018-104AD2F46CBF}"/>
              </a:ext>
            </a:extLst>
          </p:cNvPr>
          <p:cNvPicPr>
            <a:picLocks noChangeAspect="1"/>
          </p:cNvPicPr>
          <p:nvPr/>
        </p:nvPicPr>
        <p:blipFill>
          <a:blip r:embed="rId2"/>
          <a:stretch>
            <a:fillRect/>
          </a:stretch>
        </p:blipFill>
        <p:spPr>
          <a:xfrm>
            <a:off x="6533895" y="5001609"/>
            <a:ext cx="5030283" cy="1671915"/>
          </a:xfrm>
          <a:prstGeom prst="rect">
            <a:avLst/>
          </a:prstGeom>
          <a:ln w="12700">
            <a:solidFill>
              <a:schemeClr val="tx1"/>
            </a:solidFill>
          </a:ln>
        </p:spPr>
      </p:pic>
      <p:pic>
        <p:nvPicPr>
          <p:cNvPr id="9" name="Picture 8">
            <a:extLst>
              <a:ext uri="{FF2B5EF4-FFF2-40B4-BE49-F238E27FC236}">
                <a16:creationId xmlns:a16="http://schemas.microsoft.com/office/drawing/2014/main" id="{FC81239B-A50A-4EA9-9118-E800CEFE085A}"/>
              </a:ext>
            </a:extLst>
          </p:cNvPr>
          <p:cNvPicPr>
            <a:picLocks noChangeAspect="1"/>
          </p:cNvPicPr>
          <p:nvPr/>
        </p:nvPicPr>
        <p:blipFill rotWithShape="1">
          <a:blip r:embed="rId3"/>
          <a:srcRect t="-1" r="45623" b="38421"/>
          <a:stretch/>
        </p:blipFill>
        <p:spPr>
          <a:xfrm>
            <a:off x="282555" y="1369545"/>
            <a:ext cx="5039849" cy="4022985"/>
          </a:xfrm>
          <a:prstGeom prst="rect">
            <a:avLst/>
          </a:prstGeom>
          <a:ln w="12700">
            <a:solidFill>
              <a:schemeClr val="tx1"/>
            </a:solidFill>
          </a:ln>
        </p:spPr>
      </p:pic>
    </p:spTree>
    <p:extLst>
      <p:ext uri="{BB962C8B-B14F-4D97-AF65-F5344CB8AC3E}">
        <p14:creationId xmlns:p14="http://schemas.microsoft.com/office/powerpoint/2010/main" val="9321689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FB21A-1C29-4119-A513-84614F33027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25</a:t>
            </a:fld>
            <a:endParaRPr lang="en-US" dirty="0"/>
          </a:p>
        </p:txBody>
      </p:sp>
      <p:sp>
        <p:nvSpPr>
          <p:cNvPr id="3" name="Text Placeholder 2">
            <a:extLst>
              <a:ext uri="{FF2B5EF4-FFF2-40B4-BE49-F238E27FC236}">
                <a16:creationId xmlns:a16="http://schemas.microsoft.com/office/drawing/2014/main" id="{BE0B9362-C44D-41D5-BC4C-38EA4CD46A13}"/>
              </a:ext>
            </a:extLst>
          </p:cNvPr>
          <p:cNvSpPr>
            <a:spLocks noGrp="1"/>
          </p:cNvSpPr>
          <p:nvPr>
            <p:ph type="body" sz="quarter" idx="13"/>
          </p:nvPr>
        </p:nvSpPr>
        <p:spPr/>
        <p:txBody>
          <a:bodyPr/>
          <a:lstStyle/>
          <a:p>
            <a:r>
              <a:rPr lang="fr-FR" dirty="0"/>
              <a:t>Microsoft apps / </a:t>
            </a:r>
            <a:r>
              <a:rPr lang="fr-FR" dirty="0" err="1"/>
              <a:t>Gallery</a:t>
            </a:r>
            <a:r>
              <a:rPr lang="fr-FR" dirty="0"/>
              <a:t> apps  /Saas apps  directories</a:t>
            </a:r>
          </a:p>
        </p:txBody>
      </p:sp>
      <p:pic>
        <p:nvPicPr>
          <p:cNvPr id="4" name="Picture 2" descr="A diagram illustrating how application objects and service principals existing with Azure AD instances.">
            <a:extLst>
              <a:ext uri="{FF2B5EF4-FFF2-40B4-BE49-F238E27FC236}">
                <a16:creationId xmlns:a16="http://schemas.microsoft.com/office/drawing/2014/main" id="{228514D8-4A24-41C8-B340-E36C39EAA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128" y="2064085"/>
            <a:ext cx="5799034" cy="3261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A22331C-165A-4C35-9488-4F8F7034BA11}"/>
              </a:ext>
            </a:extLst>
          </p:cNvPr>
          <p:cNvSpPr/>
          <p:nvPr/>
        </p:nvSpPr>
        <p:spPr>
          <a:xfrm>
            <a:off x="457580" y="2110936"/>
            <a:ext cx="5577779" cy="3170099"/>
          </a:xfrm>
          <a:prstGeom prst="rect">
            <a:avLst/>
          </a:prstGeom>
        </p:spPr>
        <p:txBody>
          <a:bodyPr wrap="square">
            <a:spAutoFit/>
          </a:bodyPr>
          <a:lstStyle/>
          <a:p>
            <a:pPr marL="285750" indent="-285750" algn="l">
              <a:buFont typeface="Wingdings" panose="05000000000000000000" pitchFamily="2" charset="2"/>
              <a:buChar char="§"/>
            </a:pPr>
            <a:r>
              <a:rPr lang="en-US" dirty="0"/>
              <a:t>Microsoft maintains two directories internally (on the left) it uses to publish applications.</a:t>
            </a:r>
          </a:p>
          <a:p>
            <a:pPr marL="825475" lvl="1" indent="-285750" algn="l">
              <a:buFont typeface="Wingdings" panose="05000000000000000000" pitchFamily="2" charset="2"/>
              <a:buChar char="§"/>
            </a:pPr>
            <a:r>
              <a:rPr lang="en-US" sz="1400" dirty="0"/>
              <a:t>One for Microsoft Apps (Microsoft services directory)</a:t>
            </a:r>
          </a:p>
          <a:p>
            <a:pPr marL="825475" lvl="1" indent="-285750" algn="l">
              <a:buFont typeface="Wingdings" panose="05000000000000000000" pitchFamily="2" charset="2"/>
              <a:buChar char="§"/>
            </a:pPr>
            <a:r>
              <a:rPr lang="en-US" sz="1400" dirty="0"/>
              <a:t>One for pre-integrated 3rd Party Apps (App Gallery directory)</a:t>
            </a:r>
            <a:br>
              <a:rPr lang="en-US" dirty="0"/>
            </a:br>
            <a:endParaRPr lang="en-US" dirty="0"/>
          </a:p>
          <a:p>
            <a:pPr marL="285750" indent="-285750" algn="l">
              <a:buFont typeface="Wingdings" panose="05000000000000000000" pitchFamily="2" charset="2"/>
              <a:buChar char="§"/>
            </a:pPr>
            <a:r>
              <a:rPr lang="en-US" dirty="0"/>
              <a:t>Application publishers/vendors who integrate with Azure AD are required to have a publishing directory. (Some SAAS Directory).</a:t>
            </a:r>
          </a:p>
          <a:p>
            <a:pPr marL="825475" lvl="1" indent="-285750" algn="l">
              <a:buFont typeface="Wingdings" panose="05000000000000000000" pitchFamily="2" charset="2"/>
              <a:buChar char="§"/>
            </a:pPr>
            <a:r>
              <a:rPr lang="en-US" sz="1400" dirty="0"/>
              <a:t>Applications that you add yourself include:</a:t>
            </a:r>
          </a:p>
          <a:p>
            <a:pPr marL="825475" lvl="1" indent="-285750" algn="l">
              <a:buFont typeface="Wingdings" panose="05000000000000000000" pitchFamily="2" charset="2"/>
              <a:buChar char="§"/>
            </a:pPr>
            <a:r>
              <a:rPr lang="en-US" sz="1400" dirty="0"/>
              <a:t>Apps you developed (integrated with AAD)</a:t>
            </a:r>
          </a:p>
          <a:p>
            <a:pPr marL="825475" lvl="1" indent="-285750" algn="l">
              <a:buFont typeface="Wingdings" panose="05000000000000000000" pitchFamily="2" charset="2"/>
              <a:buChar char="§"/>
            </a:pPr>
            <a:r>
              <a:rPr lang="en-US" sz="1400" dirty="0"/>
              <a:t>Apps you connected for single-sign-on</a:t>
            </a:r>
          </a:p>
          <a:p>
            <a:pPr marL="825475" lvl="1" indent="-285750" algn="l">
              <a:buFont typeface="Wingdings" panose="05000000000000000000" pitchFamily="2" charset="2"/>
              <a:buChar char="§"/>
            </a:pPr>
            <a:r>
              <a:rPr lang="en-US" sz="1400" dirty="0"/>
              <a:t>Apps you published using the Azure AD application proxy.</a:t>
            </a:r>
          </a:p>
        </p:txBody>
      </p:sp>
      <p:cxnSp>
        <p:nvCxnSpPr>
          <p:cNvPr id="8" name="Straight Arrow Connector 7">
            <a:extLst>
              <a:ext uri="{FF2B5EF4-FFF2-40B4-BE49-F238E27FC236}">
                <a16:creationId xmlns:a16="http://schemas.microsoft.com/office/drawing/2014/main" id="{29385E07-FB2B-4717-AD64-A515A9B05BF6}"/>
              </a:ext>
            </a:extLst>
          </p:cNvPr>
          <p:cNvCxnSpPr>
            <a:cxnSpLocks/>
          </p:cNvCxnSpPr>
          <p:nvPr/>
        </p:nvCxnSpPr>
        <p:spPr>
          <a:xfrm>
            <a:off x="5669603" y="2765750"/>
            <a:ext cx="822951" cy="11887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27B4C8-D2D2-4F85-B657-B40BA282025D}"/>
              </a:ext>
            </a:extLst>
          </p:cNvPr>
          <p:cNvCxnSpPr/>
          <p:nvPr/>
        </p:nvCxnSpPr>
        <p:spPr>
          <a:xfrm flipV="1">
            <a:off x="5486725" y="2765750"/>
            <a:ext cx="914392" cy="2743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732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44381-B9C3-4E59-9645-2C1630CFF91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26</a:t>
            </a:fld>
            <a:endParaRPr lang="en-US" dirty="0"/>
          </a:p>
        </p:txBody>
      </p:sp>
      <p:sp>
        <p:nvSpPr>
          <p:cNvPr id="3" name="Text Placeholder 2">
            <a:extLst>
              <a:ext uri="{FF2B5EF4-FFF2-40B4-BE49-F238E27FC236}">
                <a16:creationId xmlns:a16="http://schemas.microsoft.com/office/drawing/2014/main" id="{4061F399-0D1F-4532-B34D-C204CF2A8587}"/>
              </a:ext>
            </a:extLst>
          </p:cNvPr>
          <p:cNvSpPr>
            <a:spLocks noGrp="1"/>
          </p:cNvSpPr>
          <p:nvPr>
            <p:ph type="body" sz="quarter" idx="13"/>
          </p:nvPr>
        </p:nvSpPr>
        <p:spPr>
          <a:xfrm>
            <a:off x="294234" y="736407"/>
            <a:ext cx="11721160" cy="479404"/>
          </a:xfrm>
        </p:spPr>
        <p:txBody>
          <a:bodyPr/>
          <a:lstStyle/>
          <a:p>
            <a:r>
              <a:rPr lang="fr-FR" dirty="0"/>
              <a:t>AAD </a:t>
            </a:r>
            <a:r>
              <a:rPr lang="fr-FR" dirty="0" err="1"/>
              <a:t>Objects</a:t>
            </a:r>
            <a:r>
              <a:rPr lang="fr-FR" dirty="0"/>
              <a:t> </a:t>
            </a:r>
            <a:r>
              <a:rPr lang="fr-FR" dirty="0" err="1"/>
              <a:t>Relationships</a:t>
            </a:r>
            <a:endParaRPr lang="fr-FR" dirty="0"/>
          </a:p>
        </p:txBody>
      </p:sp>
      <p:sp>
        <p:nvSpPr>
          <p:cNvPr id="55" name="Rectangle 54">
            <a:extLst>
              <a:ext uri="{FF2B5EF4-FFF2-40B4-BE49-F238E27FC236}">
                <a16:creationId xmlns:a16="http://schemas.microsoft.com/office/drawing/2014/main" id="{0C4E16A7-9C3E-4C16-89A0-F6F321A099A4}"/>
              </a:ext>
            </a:extLst>
          </p:cNvPr>
          <p:cNvSpPr/>
          <p:nvPr/>
        </p:nvSpPr>
        <p:spPr>
          <a:xfrm>
            <a:off x="2823923" y="2874058"/>
            <a:ext cx="8875570" cy="4006448"/>
          </a:xfrm>
          <a:prstGeom prst="rect">
            <a:avLst/>
          </a:prstGeom>
          <a:solidFill>
            <a:srgbClr val="FFFFFF">
              <a:lumMod val="85000"/>
            </a:srgbClr>
          </a:solidFill>
        </p:spPr>
        <p:txBody>
          <a:bodyPr vert="horz" lIns="36000" tIns="137160" rIns="36000" bIns="45720" rtlCol="0" anchor="b" anchorCtr="0">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80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6" name="Isosceles Triangle 55">
            <a:extLst>
              <a:ext uri="{FF2B5EF4-FFF2-40B4-BE49-F238E27FC236}">
                <a16:creationId xmlns:a16="http://schemas.microsoft.com/office/drawing/2014/main" id="{CE5471EA-B7CE-4204-9E37-D0D716A9A980}"/>
              </a:ext>
            </a:extLst>
          </p:cNvPr>
          <p:cNvSpPr/>
          <p:nvPr/>
        </p:nvSpPr>
        <p:spPr>
          <a:xfrm>
            <a:off x="151284" y="1471358"/>
            <a:ext cx="1637732" cy="1241947"/>
          </a:xfrm>
          <a:prstGeom prst="triangle">
            <a:avLst/>
          </a:prstGeom>
          <a:solidFill>
            <a:srgbClr val="0A5BBA"/>
          </a:solidFill>
        </p:spPr>
        <p:txBody>
          <a:bodyPr vert="horz" lIns="36000" tIns="137160" rIns="36000" bIns="45720" rtlCol="0" anchor="b" anchorCtr="0">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8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AAD</a:t>
            </a:r>
          </a:p>
        </p:txBody>
      </p:sp>
      <p:sp>
        <p:nvSpPr>
          <p:cNvPr id="57" name="Rectangle 56">
            <a:extLst>
              <a:ext uri="{FF2B5EF4-FFF2-40B4-BE49-F238E27FC236}">
                <a16:creationId xmlns:a16="http://schemas.microsoft.com/office/drawing/2014/main" id="{F6F38755-EEDB-43F7-AD90-15019C361922}"/>
              </a:ext>
            </a:extLst>
          </p:cNvPr>
          <p:cNvSpPr/>
          <p:nvPr/>
        </p:nvSpPr>
        <p:spPr>
          <a:xfrm>
            <a:off x="1287106" y="2488116"/>
            <a:ext cx="1362806" cy="620973"/>
          </a:xfrm>
          <a:prstGeom prst="rect">
            <a:avLst/>
          </a:prstGeom>
          <a:solidFill>
            <a:srgbClr val="FFFFFF">
              <a:lumMod val="50000"/>
            </a:srgbClr>
          </a:solidFill>
        </p:spPr>
        <p:txBody>
          <a:bodyPr vert="horz" wrap="square" lIns="36000" tIns="36000" rIns="36000" bIns="36000" rtlCol="0" anchor="ctr" anchorCtr="0">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Application object A</a:t>
            </a:r>
          </a:p>
        </p:txBody>
      </p:sp>
      <p:sp>
        <p:nvSpPr>
          <p:cNvPr id="58" name="Isosceles Triangle 57">
            <a:extLst>
              <a:ext uri="{FF2B5EF4-FFF2-40B4-BE49-F238E27FC236}">
                <a16:creationId xmlns:a16="http://schemas.microsoft.com/office/drawing/2014/main" id="{A2782F55-4D3F-4F18-A6DA-03775339C785}"/>
              </a:ext>
            </a:extLst>
          </p:cNvPr>
          <p:cNvSpPr/>
          <p:nvPr/>
        </p:nvSpPr>
        <p:spPr>
          <a:xfrm>
            <a:off x="3853991" y="3039208"/>
            <a:ext cx="1637732" cy="1241947"/>
          </a:xfrm>
          <a:prstGeom prst="triangle">
            <a:avLst/>
          </a:prstGeom>
          <a:solidFill>
            <a:srgbClr val="0A5BBA"/>
          </a:solidFill>
        </p:spPr>
        <p:txBody>
          <a:bodyPr vert="horz" lIns="36000" tIns="137160" rIns="36000" bIns="45720" rtlCol="0" anchor="b" anchorCtr="0">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8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AAD</a:t>
            </a:r>
          </a:p>
        </p:txBody>
      </p:sp>
      <p:sp>
        <p:nvSpPr>
          <p:cNvPr id="59" name="Rectangle 58">
            <a:extLst>
              <a:ext uri="{FF2B5EF4-FFF2-40B4-BE49-F238E27FC236}">
                <a16:creationId xmlns:a16="http://schemas.microsoft.com/office/drawing/2014/main" id="{1E03AC55-E1F3-4E9E-A6BF-3734F4AD859C}"/>
              </a:ext>
            </a:extLst>
          </p:cNvPr>
          <p:cNvSpPr/>
          <p:nvPr/>
        </p:nvSpPr>
        <p:spPr>
          <a:xfrm>
            <a:off x="4989813" y="4055966"/>
            <a:ext cx="1362806" cy="620973"/>
          </a:xfrm>
          <a:prstGeom prst="rect">
            <a:avLst/>
          </a:prstGeom>
          <a:solidFill>
            <a:srgbClr val="FFFFFF">
              <a:lumMod val="50000"/>
            </a:srgbClr>
          </a:solidFill>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800" cap="none" spc="0" normalizeH="0" baseline="0" noProof="0" dirty="0" err="1">
                <a:ln>
                  <a:noFill/>
                </a:ln>
                <a:solidFill>
                  <a:srgbClr val="FFFF00"/>
                </a:solidFill>
                <a:effectLst/>
                <a:uLnTx/>
                <a:uFillTx/>
                <a:latin typeface="Segoe UI Light" panose="020B0502040204020203" pitchFamily="34" charset="0"/>
                <a:cs typeface="Segoe UI Light" panose="020B0502040204020203" pitchFamily="34" charset="0"/>
              </a:rPr>
              <a:t>ServicePrincipal</a:t>
            </a:r>
            <a:r>
              <a:rPr kumimoji="0" lang="en-US" sz="14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 object A</a:t>
            </a:r>
          </a:p>
        </p:txBody>
      </p:sp>
      <p:pic>
        <p:nvPicPr>
          <p:cNvPr id="60" name="Picture 59">
            <a:extLst>
              <a:ext uri="{FF2B5EF4-FFF2-40B4-BE49-F238E27FC236}">
                <a16:creationId xmlns:a16="http://schemas.microsoft.com/office/drawing/2014/main" id="{37C227B2-C32E-4FD6-8B7B-41AB76ECF8E5}"/>
              </a:ext>
            </a:extLst>
          </p:cNvPr>
          <p:cNvPicPr>
            <a:picLocks noChangeAspect="1"/>
          </p:cNvPicPr>
          <p:nvPr/>
        </p:nvPicPr>
        <p:blipFill>
          <a:blip r:embed="rId2"/>
          <a:stretch>
            <a:fillRect/>
          </a:stretch>
        </p:blipFill>
        <p:spPr>
          <a:xfrm>
            <a:off x="5451444" y="1450670"/>
            <a:ext cx="855888" cy="496167"/>
          </a:xfrm>
          <a:prstGeom prst="rect">
            <a:avLst/>
          </a:prstGeom>
        </p:spPr>
      </p:pic>
      <p:pic>
        <p:nvPicPr>
          <p:cNvPr id="61" name="Picture 60">
            <a:extLst>
              <a:ext uri="{FF2B5EF4-FFF2-40B4-BE49-F238E27FC236}">
                <a16:creationId xmlns:a16="http://schemas.microsoft.com/office/drawing/2014/main" id="{A402886A-B3CA-4E5A-A197-5AA21522F5C4}"/>
              </a:ext>
            </a:extLst>
          </p:cNvPr>
          <p:cNvPicPr>
            <a:picLocks noChangeAspect="1"/>
          </p:cNvPicPr>
          <p:nvPr/>
        </p:nvPicPr>
        <p:blipFill>
          <a:blip r:embed="rId2"/>
          <a:stretch>
            <a:fillRect/>
          </a:stretch>
        </p:blipFill>
        <p:spPr>
          <a:xfrm>
            <a:off x="4461824" y="1450670"/>
            <a:ext cx="855888" cy="496167"/>
          </a:xfrm>
          <a:prstGeom prst="rect">
            <a:avLst/>
          </a:prstGeom>
        </p:spPr>
      </p:pic>
      <p:pic>
        <p:nvPicPr>
          <p:cNvPr id="62" name="Picture 61">
            <a:extLst>
              <a:ext uri="{FF2B5EF4-FFF2-40B4-BE49-F238E27FC236}">
                <a16:creationId xmlns:a16="http://schemas.microsoft.com/office/drawing/2014/main" id="{F5C3CDAE-19B4-451A-AC5E-99D26AAFAE66}"/>
              </a:ext>
            </a:extLst>
          </p:cNvPr>
          <p:cNvPicPr>
            <a:picLocks noChangeAspect="1"/>
          </p:cNvPicPr>
          <p:nvPr/>
        </p:nvPicPr>
        <p:blipFill>
          <a:blip r:embed="rId2"/>
          <a:stretch>
            <a:fillRect/>
          </a:stretch>
        </p:blipFill>
        <p:spPr>
          <a:xfrm>
            <a:off x="3452059" y="1450671"/>
            <a:ext cx="855888" cy="496167"/>
          </a:xfrm>
          <a:prstGeom prst="rect">
            <a:avLst/>
          </a:prstGeom>
        </p:spPr>
      </p:pic>
      <p:cxnSp>
        <p:nvCxnSpPr>
          <p:cNvPr id="63" name="Elbow Connector 13">
            <a:extLst>
              <a:ext uri="{FF2B5EF4-FFF2-40B4-BE49-F238E27FC236}">
                <a16:creationId xmlns:a16="http://schemas.microsoft.com/office/drawing/2014/main" id="{C87B2BB0-4436-430B-A86F-76C524D4F54F}"/>
              </a:ext>
            </a:extLst>
          </p:cNvPr>
          <p:cNvCxnSpPr>
            <a:stCxn id="59" idx="1"/>
            <a:endCxn id="57" idx="2"/>
          </p:cNvCxnSpPr>
          <p:nvPr/>
        </p:nvCxnSpPr>
        <p:spPr>
          <a:xfrm rot="10800000">
            <a:off x="1968509" y="3109089"/>
            <a:ext cx="3021304" cy="1257364"/>
          </a:xfrm>
          <a:prstGeom prst="bentConnector2">
            <a:avLst/>
          </a:prstGeom>
          <a:noFill/>
          <a:ln w="25400" cap="flat" cmpd="sng" algn="ctr">
            <a:solidFill>
              <a:srgbClr val="0A5BBA"/>
            </a:solidFill>
            <a:prstDash val="sysDot"/>
            <a:tailEnd type="triangle"/>
          </a:ln>
          <a:effectLst/>
        </p:spPr>
      </p:cxnSp>
      <p:cxnSp>
        <p:nvCxnSpPr>
          <p:cNvPr id="64" name="Elbow Connector 14">
            <a:extLst>
              <a:ext uri="{FF2B5EF4-FFF2-40B4-BE49-F238E27FC236}">
                <a16:creationId xmlns:a16="http://schemas.microsoft.com/office/drawing/2014/main" id="{EF61A968-1F60-4D0C-93E9-05F63B6394C4}"/>
              </a:ext>
            </a:extLst>
          </p:cNvPr>
          <p:cNvCxnSpPr>
            <a:stCxn id="60" idx="2"/>
            <a:endCxn id="57" idx="3"/>
          </p:cNvCxnSpPr>
          <p:nvPr/>
        </p:nvCxnSpPr>
        <p:spPr>
          <a:xfrm rot="5400000">
            <a:off x="3838767" y="757982"/>
            <a:ext cx="851766" cy="3229476"/>
          </a:xfrm>
          <a:prstGeom prst="bentConnector2">
            <a:avLst/>
          </a:prstGeom>
          <a:noFill/>
          <a:ln w="6350" cap="flat" cmpd="sng" algn="ctr">
            <a:solidFill>
              <a:srgbClr val="0A5BBA"/>
            </a:solidFill>
            <a:prstDash val="dash"/>
            <a:tailEnd type="triangle"/>
          </a:ln>
          <a:effectLst/>
        </p:spPr>
      </p:cxnSp>
      <p:cxnSp>
        <p:nvCxnSpPr>
          <p:cNvPr id="65" name="Elbow Connector 18">
            <a:extLst>
              <a:ext uri="{FF2B5EF4-FFF2-40B4-BE49-F238E27FC236}">
                <a16:creationId xmlns:a16="http://schemas.microsoft.com/office/drawing/2014/main" id="{91AF6C67-2797-44DA-B51C-69C296FC7052}"/>
              </a:ext>
            </a:extLst>
          </p:cNvPr>
          <p:cNvCxnSpPr>
            <a:stCxn id="61" idx="2"/>
            <a:endCxn id="57" idx="3"/>
          </p:cNvCxnSpPr>
          <p:nvPr/>
        </p:nvCxnSpPr>
        <p:spPr>
          <a:xfrm rot="5400000">
            <a:off x="3343957" y="1252792"/>
            <a:ext cx="851766" cy="2239856"/>
          </a:xfrm>
          <a:prstGeom prst="bentConnector2">
            <a:avLst/>
          </a:prstGeom>
          <a:noFill/>
          <a:ln w="6350" cap="flat" cmpd="sng" algn="ctr">
            <a:solidFill>
              <a:srgbClr val="0A5BBA"/>
            </a:solidFill>
            <a:prstDash val="dash"/>
            <a:tailEnd type="triangle"/>
          </a:ln>
          <a:effectLst/>
        </p:spPr>
      </p:cxnSp>
      <p:cxnSp>
        <p:nvCxnSpPr>
          <p:cNvPr id="66" name="Elbow Connector 22">
            <a:extLst>
              <a:ext uri="{FF2B5EF4-FFF2-40B4-BE49-F238E27FC236}">
                <a16:creationId xmlns:a16="http://schemas.microsoft.com/office/drawing/2014/main" id="{FDBC4E4C-0B18-47BB-BB6B-D99AF7A72029}"/>
              </a:ext>
            </a:extLst>
          </p:cNvPr>
          <p:cNvCxnSpPr>
            <a:stCxn id="62" idx="2"/>
            <a:endCxn id="57" idx="3"/>
          </p:cNvCxnSpPr>
          <p:nvPr/>
        </p:nvCxnSpPr>
        <p:spPr>
          <a:xfrm rot="5400000">
            <a:off x="2839076" y="1757675"/>
            <a:ext cx="851765" cy="1230091"/>
          </a:xfrm>
          <a:prstGeom prst="bentConnector2">
            <a:avLst/>
          </a:prstGeom>
          <a:noFill/>
          <a:ln w="6350" cap="flat" cmpd="sng" algn="ctr">
            <a:solidFill>
              <a:srgbClr val="0A5BBA"/>
            </a:solidFill>
            <a:prstDash val="dash"/>
            <a:tailEnd type="triangle"/>
          </a:ln>
          <a:effectLst/>
        </p:spPr>
      </p:cxnSp>
      <p:sp>
        <p:nvSpPr>
          <p:cNvPr id="67" name="TextBox 66">
            <a:extLst>
              <a:ext uri="{FF2B5EF4-FFF2-40B4-BE49-F238E27FC236}">
                <a16:creationId xmlns:a16="http://schemas.microsoft.com/office/drawing/2014/main" id="{08AE3944-3B60-45DA-8E36-0DB850E3262E}"/>
              </a:ext>
            </a:extLst>
          </p:cNvPr>
          <p:cNvSpPr txBox="1"/>
          <p:nvPr/>
        </p:nvSpPr>
        <p:spPr>
          <a:xfrm>
            <a:off x="737790" y="1481422"/>
            <a:ext cx="2411129" cy="461665"/>
          </a:xfrm>
          <a:prstGeom prst="rect">
            <a:avLst/>
          </a:prstGeom>
          <a:noFill/>
        </p:spPr>
        <p:txBody>
          <a:bodyPr wrap="square" rtlCol="0">
            <a:spAutoFit/>
          </a:bodyPr>
          <a:lstStyle/>
          <a:p>
            <a:pPr fontAlgn="auto"/>
            <a:r>
              <a:rPr lang="en-US" sz="1200" b="1" dirty="0">
                <a:solidFill>
                  <a:srgbClr val="000000"/>
                </a:solidFill>
                <a:latin typeface="Segoe UI Light" panose="020B0502040204020203" pitchFamily="34" charset="0"/>
                <a:cs typeface="Segoe UI Light" panose="020B0502040204020203" pitchFamily="34" charset="0"/>
              </a:rPr>
              <a:t>AAD Tenant providing the application service A</a:t>
            </a:r>
          </a:p>
        </p:txBody>
      </p:sp>
      <p:sp>
        <p:nvSpPr>
          <p:cNvPr id="68" name="TextBox 67">
            <a:extLst>
              <a:ext uri="{FF2B5EF4-FFF2-40B4-BE49-F238E27FC236}">
                <a16:creationId xmlns:a16="http://schemas.microsoft.com/office/drawing/2014/main" id="{67077AB0-1902-46C1-AA87-014EB073DF4C}"/>
              </a:ext>
            </a:extLst>
          </p:cNvPr>
          <p:cNvSpPr txBox="1"/>
          <p:nvPr/>
        </p:nvSpPr>
        <p:spPr>
          <a:xfrm>
            <a:off x="3607975" y="1896769"/>
            <a:ext cx="2737917" cy="461665"/>
          </a:xfrm>
          <a:prstGeom prst="rect">
            <a:avLst/>
          </a:prstGeom>
          <a:noFill/>
        </p:spPr>
        <p:txBody>
          <a:bodyPr wrap="square" rtlCol="0">
            <a:spAutoFit/>
          </a:bodyPr>
          <a:lstStyle/>
          <a:p>
            <a:pPr fontAlgn="auto"/>
            <a:r>
              <a:rPr lang="en-US" sz="1200" b="1" dirty="0">
                <a:solidFill>
                  <a:srgbClr val="000000"/>
                </a:solidFill>
                <a:latin typeface="Segoe UI Light" panose="020B0502040204020203" pitchFamily="34" charset="0"/>
                <a:cs typeface="Segoe UI Light" panose="020B0502040204020203" pitchFamily="34" charset="0"/>
              </a:rPr>
              <a:t>Other AAD Tenants consuming the application service A</a:t>
            </a:r>
          </a:p>
        </p:txBody>
      </p:sp>
      <p:sp>
        <p:nvSpPr>
          <p:cNvPr id="69" name="TextBox 68">
            <a:extLst>
              <a:ext uri="{FF2B5EF4-FFF2-40B4-BE49-F238E27FC236}">
                <a16:creationId xmlns:a16="http://schemas.microsoft.com/office/drawing/2014/main" id="{65C057BB-AFCD-4791-9F9B-4B6980A4A2D5}"/>
              </a:ext>
            </a:extLst>
          </p:cNvPr>
          <p:cNvSpPr txBox="1"/>
          <p:nvPr/>
        </p:nvSpPr>
        <p:spPr>
          <a:xfrm>
            <a:off x="3704731" y="5660377"/>
            <a:ext cx="2411129" cy="646331"/>
          </a:xfrm>
          <a:prstGeom prst="rect">
            <a:avLst/>
          </a:prstGeom>
          <a:noFill/>
        </p:spPr>
        <p:txBody>
          <a:bodyPr wrap="square" rtlCol="0">
            <a:spAutoFit/>
          </a:bodyPr>
          <a:lstStyle/>
          <a:p>
            <a:pPr fontAlgn="auto"/>
            <a:r>
              <a:rPr lang="en-US" sz="1800" dirty="0">
                <a:solidFill>
                  <a:srgbClr val="000000"/>
                </a:solidFill>
                <a:latin typeface="Segoe UI Light" panose="020B0502040204020203" pitchFamily="34" charset="0"/>
                <a:cs typeface="Segoe UI Light" panose="020B0502040204020203" pitchFamily="34" charset="0"/>
              </a:rPr>
              <a:t>AAD consuming the application services</a:t>
            </a:r>
          </a:p>
        </p:txBody>
      </p:sp>
      <p:sp>
        <p:nvSpPr>
          <p:cNvPr id="70" name="Rectangle 69">
            <a:extLst>
              <a:ext uri="{FF2B5EF4-FFF2-40B4-BE49-F238E27FC236}">
                <a16:creationId xmlns:a16="http://schemas.microsoft.com/office/drawing/2014/main" id="{60E86603-C984-4876-8940-A285DEAFC198}"/>
              </a:ext>
            </a:extLst>
          </p:cNvPr>
          <p:cNvSpPr/>
          <p:nvPr/>
        </p:nvSpPr>
        <p:spPr>
          <a:xfrm>
            <a:off x="10150471" y="3988451"/>
            <a:ext cx="756000" cy="756000"/>
          </a:xfrm>
          <a:prstGeom prst="rect">
            <a:avLst/>
          </a:prstGeom>
          <a:solidFill>
            <a:srgbClr val="0A5BBA"/>
          </a:solidFill>
        </p:spPr>
        <p:txBody>
          <a:bodyPr vert="horz" lIns="36000" tIns="137160" rIns="36000" bIns="45720" rtlCol="0" anchor="b" anchorCtr="0">
            <a:norm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8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User object</a:t>
            </a:r>
          </a:p>
        </p:txBody>
      </p:sp>
      <p:pic>
        <p:nvPicPr>
          <p:cNvPr id="71" name="Picture 70">
            <a:extLst>
              <a:ext uri="{FF2B5EF4-FFF2-40B4-BE49-F238E27FC236}">
                <a16:creationId xmlns:a16="http://schemas.microsoft.com/office/drawing/2014/main" id="{05050A05-4D9F-4208-8DCC-E1142DD22212}"/>
              </a:ext>
            </a:extLst>
          </p:cNvPr>
          <p:cNvPicPr>
            <a:picLocks noChangeAspect="1"/>
          </p:cNvPicPr>
          <p:nvPr/>
        </p:nvPicPr>
        <p:blipFill rotWithShape="1">
          <a:blip r:embed="rId3">
            <a:extLst>
              <a:ext uri="{28A0092B-C50C-407E-A947-70E740481C1C}">
                <a14:useLocalDpi xmlns:a14="http://schemas.microsoft.com/office/drawing/2010/main" val="0"/>
              </a:ext>
            </a:extLst>
          </a:blip>
          <a:srcRect l="21887" t="20590" r="17554" b="22888"/>
          <a:stretch/>
        </p:blipFill>
        <p:spPr>
          <a:xfrm>
            <a:off x="10286223" y="4008921"/>
            <a:ext cx="511791" cy="477673"/>
          </a:xfrm>
          <a:prstGeom prst="rect">
            <a:avLst/>
          </a:prstGeom>
        </p:spPr>
      </p:pic>
      <p:sp>
        <p:nvSpPr>
          <p:cNvPr id="72" name="Rectangle 71">
            <a:extLst>
              <a:ext uri="{FF2B5EF4-FFF2-40B4-BE49-F238E27FC236}">
                <a16:creationId xmlns:a16="http://schemas.microsoft.com/office/drawing/2014/main" id="{40044C22-C0A5-4781-A4AA-6F60E75AA7BE}"/>
              </a:ext>
            </a:extLst>
          </p:cNvPr>
          <p:cNvSpPr/>
          <p:nvPr/>
        </p:nvSpPr>
        <p:spPr>
          <a:xfrm>
            <a:off x="7843308" y="4055965"/>
            <a:ext cx="1753738" cy="620973"/>
          </a:xfrm>
          <a:prstGeom prst="rect">
            <a:avLst/>
          </a:prstGeom>
          <a:solidFill>
            <a:srgbClr val="FFFFFF">
              <a:lumMod val="50000"/>
            </a:srgbClr>
          </a:solidFill>
        </p:spPr>
        <p:txBody>
          <a:bodyPr vert="horz" lIns="36000" tIns="36000" rIns="36000" bIns="36000" rtlCol="0" anchor="ctr" anchorCtr="0">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OAuth2 </a:t>
            </a:r>
            <a:r>
              <a:rPr kumimoji="0" lang="en-US" sz="2000" b="1" i="0" u="none" strike="noStrike" kern="800" cap="none" spc="0" normalizeH="0" baseline="0" noProof="0" dirty="0" err="1">
                <a:ln>
                  <a:noFill/>
                </a:ln>
                <a:solidFill>
                  <a:srgbClr val="FFFF00"/>
                </a:solidFill>
                <a:effectLst/>
                <a:uLnTx/>
                <a:uFillTx/>
                <a:latin typeface="Segoe UI Light" panose="020B0502040204020203" pitchFamily="34" charset="0"/>
                <a:cs typeface="Segoe UI Light" panose="020B0502040204020203" pitchFamily="34" charset="0"/>
              </a:rPr>
              <a:t>PermissionGrant</a:t>
            </a:r>
            <a:r>
              <a:rPr kumimoji="0" lang="en-US" sz="20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 object</a:t>
            </a:r>
          </a:p>
        </p:txBody>
      </p:sp>
      <p:sp>
        <p:nvSpPr>
          <p:cNvPr id="73" name="TextBox 72">
            <a:extLst>
              <a:ext uri="{FF2B5EF4-FFF2-40B4-BE49-F238E27FC236}">
                <a16:creationId xmlns:a16="http://schemas.microsoft.com/office/drawing/2014/main" id="{54C24651-A574-453D-A995-1ECEF7CFC42D}"/>
              </a:ext>
            </a:extLst>
          </p:cNvPr>
          <p:cNvSpPr txBox="1"/>
          <p:nvPr/>
        </p:nvSpPr>
        <p:spPr>
          <a:xfrm>
            <a:off x="8009752" y="4594530"/>
            <a:ext cx="1587294" cy="261610"/>
          </a:xfrm>
          <a:prstGeom prst="rect">
            <a:avLst/>
          </a:prstGeom>
          <a:noFill/>
        </p:spPr>
        <p:txBody>
          <a:bodyPr wrap="none" rtlCol="0">
            <a:spAutoFit/>
          </a:bodyPr>
          <a:lstStyle/>
          <a:p>
            <a:pPr algn="l" fontAlgn="auto"/>
            <a:r>
              <a:rPr lang="en-US" sz="1100" dirty="0" err="1">
                <a:solidFill>
                  <a:srgbClr val="000000"/>
                </a:solidFill>
                <a:latin typeface="Segoe UI Light" panose="020B0502040204020203" pitchFamily="34" charset="0"/>
                <a:cs typeface="Segoe UI Light" panose="020B0502040204020203" pitchFamily="34" charset="0"/>
              </a:rPr>
              <a:t>consentType</a:t>
            </a:r>
            <a:r>
              <a:rPr lang="en-US" sz="1100" dirty="0">
                <a:solidFill>
                  <a:srgbClr val="000000"/>
                </a:solidFill>
                <a:latin typeface="Segoe UI Light" panose="020B0502040204020203" pitchFamily="34" charset="0"/>
                <a:cs typeface="Segoe UI Light" panose="020B0502040204020203" pitchFamily="34" charset="0"/>
              </a:rPr>
              <a:t>: “Principal”</a:t>
            </a:r>
          </a:p>
        </p:txBody>
      </p:sp>
      <p:cxnSp>
        <p:nvCxnSpPr>
          <p:cNvPr id="74" name="Straight Arrow Connector 73">
            <a:extLst>
              <a:ext uri="{FF2B5EF4-FFF2-40B4-BE49-F238E27FC236}">
                <a16:creationId xmlns:a16="http://schemas.microsoft.com/office/drawing/2014/main" id="{BE1EA57A-EAE4-4E8A-AF95-592DEA1BC725}"/>
              </a:ext>
            </a:extLst>
          </p:cNvPr>
          <p:cNvCxnSpPr>
            <a:endCxn id="59" idx="3"/>
          </p:cNvCxnSpPr>
          <p:nvPr/>
        </p:nvCxnSpPr>
        <p:spPr>
          <a:xfrm flipH="1">
            <a:off x="6352619" y="4366451"/>
            <a:ext cx="1490690" cy="2"/>
          </a:xfrm>
          <a:prstGeom prst="straightConnector1">
            <a:avLst/>
          </a:prstGeom>
          <a:noFill/>
          <a:ln w="25400" cap="flat" cmpd="sng" algn="ctr">
            <a:solidFill>
              <a:srgbClr val="0A5BBA"/>
            </a:solidFill>
            <a:prstDash val="sysDot"/>
            <a:tailEnd type="triangle"/>
          </a:ln>
          <a:effectLst/>
        </p:spPr>
      </p:cxnSp>
      <p:cxnSp>
        <p:nvCxnSpPr>
          <p:cNvPr id="75" name="Straight Arrow Connector 74">
            <a:extLst>
              <a:ext uri="{FF2B5EF4-FFF2-40B4-BE49-F238E27FC236}">
                <a16:creationId xmlns:a16="http://schemas.microsoft.com/office/drawing/2014/main" id="{219662E6-AB58-444F-B492-E26A48757517}"/>
              </a:ext>
            </a:extLst>
          </p:cNvPr>
          <p:cNvCxnSpPr>
            <a:stCxn id="72" idx="3"/>
            <a:endCxn id="70" idx="1"/>
          </p:cNvCxnSpPr>
          <p:nvPr/>
        </p:nvCxnSpPr>
        <p:spPr>
          <a:xfrm flipV="1">
            <a:off x="9597046" y="4366451"/>
            <a:ext cx="553425" cy="1"/>
          </a:xfrm>
          <a:prstGeom prst="straightConnector1">
            <a:avLst/>
          </a:prstGeom>
          <a:noFill/>
          <a:ln w="25400" cap="flat" cmpd="sng" algn="ctr">
            <a:solidFill>
              <a:srgbClr val="0A5BBA"/>
            </a:solidFill>
            <a:prstDash val="sysDot"/>
            <a:tailEnd type="triangle"/>
          </a:ln>
          <a:effectLst/>
        </p:spPr>
      </p:cxnSp>
      <p:sp>
        <p:nvSpPr>
          <p:cNvPr id="76" name="Rectangle 75">
            <a:extLst>
              <a:ext uri="{FF2B5EF4-FFF2-40B4-BE49-F238E27FC236}">
                <a16:creationId xmlns:a16="http://schemas.microsoft.com/office/drawing/2014/main" id="{6B16F449-19AC-495F-8BE0-2CB5DB9C5923}"/>
              </a:ext>
            </a:extLst>
          </p:cNvPr>
          <p:cNvSpPr/>
          <p:nvPr/>
        </p:nvSpPr>
        <p:spPr>
          <a:xfrm>
            <a:off x="7843308" y="5404292"/>
            <a:ext cx="1753738" cy="620973"/>
          </a:xfrm>
          <a:prstGeom prst="rect">
            <a:avLst/>
          </a:prstGeom>
          <a:solidFill>
            <a:srgbClr val="FFFFFF">
              <a:lumMod val="50000"/>
            </a:srgbClr>
          </a:solidFill>
        </p:spPr>
        <p:txBody>
          <a:bodyPr vert="horz" lIns="36000" tIns="36000" rIns="36000" bIns="36000" rtlCol="0" anchor="ctr" anchorCtr="0">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OAuth2 </a:t>
            </a:r>
            <a:r>
              <a:rPr kumimoji="0" lang="en-US" sz="2000" b="1" i="0" u="none" strike="noStrike" kern="800" cap="none" spc="0" normalizeH="0" baseline="0" noProof="0" dirty="0" err="1">
                <a:ln>
                  <a:noFill/>
                </a:ln>
                <a:solidFill>
                  <a:srgbClr val="FFFF00"/>
                </a:solidFill>
                <a:effectLst/>
                <a:uLnTx/>
                <a:uFillTx/>
                <a:latin typeface="Segoe UI Light" panose="020B0502040204020203" pitchFamily="34" charset="0"/>
                <a:cs typeface="Segoe UI Light" panose="020B0502040204020203" pitchFamily="34" charset="0"/>
              </a:rPr>
              <a:t>PermissionGrant</a:t>
            </a:r>
            <a:r>
              <a:rPr kumimoji="0" lang="en-US" sz="2000" b="1" i="0" u="none" strike="noStrike" kern="8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rPr>
              <a:t> object</a:t>
            </a:r>
          </a:p>
        </p:txBody>
      </p:sp>
      <p:sp>
        <p:nvSpPr>
          <p:cNvPr id="77" name="TextBox 76">
            <a:extLst>
              <a:ext uri="{FF2B5EF4-FFF2-40B4-BE49-F238E27FC236}">
                <a16:creationId xmlns:a16="http://schemas.microsoft.com/office/drawing/2014/main" id="{7AFD3CC7-AA21-46C0-A80F-7D084D83474A}"/>
              </a:ext>
            </a:extLst>
          </p:cNvPr>
          <p:cNvSpPr txBox="1"/>
          <p:nvPr/>
        </p:nvSpPr>
        <p:spPr>
          <a:xfrm>
            <a:off x="8009752" y="5966115"/>
            <a:ext cx="1787669" cy="261610"/>
          </a:xfrm>
          <a:prstGeom prst="rect">
            <a:avLst/>
          </a:prstGeom>
          <a:noFill/>
        </p:spPr>
        <p:txBody>
          <a:bodyPr wrap="none" rtlCol="0">
            <a:spAutoFit/>
          </a:bodyPr>
          <a:lstStyle/>
          <a:p>
            <a:pPr algn="l" fontAlgn="auto"/>
            <a:r>
              <a:rPr lang="en-US" sz="1100" dirty="0" err="1">
                <a:solidFill>
                  <a:srgbClr val="000000"/>
                </a:solidFill>
                <a:latin typeface="Segoe UI Light" panose="020B0502040204020203" pitchFamily="34" charset="0"/>
                <a:cs typeface="Segoe UI Light" panose="020B0502040204020203" pitchFamily="34" charset="0"/>
              </a:rPr>
              <a:t>consentType</a:t>
            </a:r>
            <a:r>
              <a:rPr lang="en-US" sz="1100" dirty="0">
                <a:solidFill>
                  <a:srgbClr val="000000"/>
                </a:solidFill>
                <a:latin typeface="Segoe UI Light" panose="020B0502040204020203" pitchFamily="34" charset="0"/>
                <a:cs typeface="Segoe UI Light" panose="020B0502040204020203" pitchFamily="34" charset="0"/>
              </a:rPr>
              <a:t>: “</a:t>
            </a:r>
            <a:r>
              <a:rPr lang="en-US" sz="1100" dirty="0" err="1">
                <a:solidFill>
                  <a:srgbClr val="000000"/>
                </a:solidFill>
                <a:latin typeface="Segoe UI Light" panose="020B0502040204020203" pitchFamily="34" charset="0"/>
                <a:cs typeface="Segoe UI Light" panose="020B0502040204020203" pitchFamily="34" charset="0"/>
              </a:rPr>
              <a:t>AllPrincipals</a:t>
            </a:r>
            <a:r>
              <a:rPr lang="en-US" sz="1100" dirty="0">
                <a:solidFill>
                  <a:srgbClr val="000000"/>
                </a:solidFill>
                <a:latin typeface="Segoe UI Light" panose="020B0502040204020203" pitchFamily="34" charset="0"/>
                <a:cs typeface="Segoe UI Light" panose="020B0502040204020203" pitchFamily="34" charset="0"/>
              </a:rPr>
              <a:t>”</a:t>
            </a:r>
          </a:p>
        </p:txBody>
      </p:sp>
      <p:cxnSp>
        <p:nvCxnSpPr>
          <p:cNvPr id="78" name="Elbow Connector 63">
            <a:extLst>
              <a:ext uri="{FF2B5EF4-FFF2-40B4-BE49-F238E27FC236}">
                <a16:creationId xmlns:a16="http://schemas.microsoft.com/office/drawing/2014/main" id="{55134BCC-0B6C-4869-A0DB-60B4C67BE4AA}"/>
              </a:ext>
            </a:extLst>
          </p:cNvPr>
          <p:cNvCxnSpPr>
            <a:stCxn id="76" idx="1"/>
            <a:endCxn id="59" idx="3"/>
          </p:cNvCxnSpPr>
          <p:nvPr/>
        </p:nvCxnSpPr>
        <p:spPr>
          <a:xfrm rot="10800000">
            <a:off x="6352620" y="4366453"/>
            <a:ext cx="1490689" cy="1348326"/>
          </a:xfrm>
          <a:prstGeom prst="bentConnector3">
            <a:avLst/>
          </a:prstGeom>
          <a:noFill/>
          <a:ln w="25400" cap="flat" cmpd="sng" algn="ctr">
            <a:solidFill>
              <a:srgbClr val="0A5BBA"/>
            </a:solidFill>
            <a:prstDash val="sysDot"/>
            <a:tailEnd type="triangle"/>
          </a:ln>
          <a:effectLst/>
        </p:spPr>
      </p:cxnSp>
      <p:pic>
        <p:nvPicPr>
          <p:cNvPr id="79" name="Picture 78">
            <a:extLst>
              <a:ext uri="{FF2B5EF4-FFF2-40B4-BE49-F238E27FC236}">
                <a16:creationId xmlns:a16="http://schemas.microsoft.com/office/drawing/2014/main" id="{61AD85A7-F71B-46AB-9ABA-3A799FD8F41E}"/>
              </a:ext>
            </a:extLst>
          </p:cNvPr>
          <p:cNvPicPr>
            <a:picLocks noChangeAspect="1"/>
          </p:cNvPicPr>
          <p:nvPr/>
        </p:nvPicPr>
        <p:blipFill>
          <a:blip r:embed="rId4"/>
          <a:stretch>
            <a:fillRect/>
          </a:stretch>
        </p:blipFill>
        <p:spPr>
          <a:xfrm>
            <a:off x="7843308" y="3739236"/>
            <a:ext cx="531031" cy="218333"/>
          </a:xfrm>
          <a:prstGeom prst="rect">
            <a:avLst/>
          </a:prstGeom>
        </p:spPr>
      </p:pic>
      <p:pic>
        <p:nvPicPr>
          <p:cNvPr id="80" name="Picture 79">
            <a:extLst>
              <a:ext uri="{FF2B5EF4-FFF2-40B4-BE49-F238E27FC236}">
                <a16:creationId xmlns:a16="http://schemas.microsoft.com/office/drawing/2014/main" id="{8CC4CDDF-D4BE-4645-A83A-C7B582E28691}"/>
              </a:ext>
            </a:extLst>
          </p:cNvPr>
          <p:cNvPicPr>
            <a:picLocks noChangeAspect="1"/>
          </p:cNvPicPr>
          <p:nvPr/>
        </p:nvPicPr>
        <p:blipFill>
          <a:blip r:embed="rId5"/>
          <a:stretch>
            <a:fillRect/>
          </a:stretch>
        </p:blipFill>
        <p:spPr>
          <a:xfrm>
            <a:off x="10150471" y="3178966"/>
            <a:ext cx="468367" cy="441216"/>
          </a:xfrm>
          <a:prstGeom prst="rect">
            <a:avLst/>
          </a:prstGeom>
        </p:spPr>
      </p:pic>
      <p:pic>
        <p:nvPicPr>
          <p:cNvPr id="81" name="Picture 80">
            <a:extLst>
              <a:ext uri="{FF2B5EF4-FFF2-40B4-BE49-F238E27FC236}">
                <a16:creationId xmlns:a16="http://schemas.microsoft.com/office/drawing/2014/main" id="{F76999E9-AE96-43ED-99EC-D2582FB24A66}"/>
              </a:ext>
            </a:extLst>
          </p:cNvPr>
          <p:cNvPicPr>
            <a:picLocks noChangeAspect="1"/>
          </p:cNvPicPr>
          <p:nvPr/>
        </p:nvPicPr>
        <p:blipFill>
          <a:blip r:embed="rId4"/>
          <a:stretch>
            <a:fillRect/>
          </a:stretch>
        </p:blipFill>
        <p:spPr>
          <a:xfrm>
            <a:off x="7843308" y="3363922"/>
            <a:ext cx="531031" cy="218333"/>
          </a:xfrm>
          <a:prstGeom prst="rect">
            <a:avLst/>
          </a:prstGeom>
        </p:spPr>
      </p:pic>
      <p:pic>
        <p:nvPicPr>
          <p:cNvPr id="82" name="Picture 81">
            <a:extLst>
              <a:ext uri="{FF2B5EF4-FFF2-40B4-BE49-F238E27FC236}">
                <a16:creationId xmlns:a16="http://schemas.microsoft.com/office/drawing/2014/main" id="{BAA15188-9E4A-4CB0-89EF-756328DF8C64}"/>
              </a:ext>
            </a:extLst>
          </p:cNvPr>
          <p:cNvPicPr>
            <a:picLocks noChangeAspect="1"/>
          </p:cNvPicPr>
          <p:nvPr/>
        </p:nvPicPr>
        <p:blipFill>
          <a:blip r:embed="rId4"/>
          <a:stretch>
            <a:fillRect/>
          </a:stretch>
        </p:blipFill>
        <p:spPr>
          <a:xfrm>
            <a:off x="7843308" y="3104614"/>
            <a:ext cx="531031" cy="218333"/>
          </a:xfrm>
          <a:prstGeom prst="rect">
            <a:avLst/>
          </a:prstGeom>
        </p:spPr>
      </p:pic>
      <p:cxnSp>
        <p:nvCxnSpPr>
          <p:cNvPr id="83" name="Elbow Connector 80">
            <a:extLst>
              <a:ext uri="{FF2B5EF4-FFF2-40B4-BE49-F238E27FC236}">
                <a16:creationId xmlns:a16="http://schemas.microsoft.com/office/drawing/2014/main" id="{72F2C4B8-1498-497D-9CC1-849363B74B94}"/>
              </a:ext>
            </a:extLst>
          </p:cNvPr>
          <p:cNvCxnSpPr>
            <a:cxnSpLocks/>
            <a:stCxn id="82" idx="3"/>
            <a:endCxn id="80" idx="1"/>
          </p:cNvCxnSpPr>
          <p:nvPr/>
        </p:nvCxnSpPr>
        <p:spPr>
          <a:xfrm>
            <a:off x="8374339" y="3213781"/>
            <a:ext cx="1776132" cy="185793"/>
          </a:xfrm>
          <a:prstGeom prst="bentConnector3">
            <a:avLst>
              <a:gd name="adj1" fmla="val 50000"/>
            </a:avLst>
          </a:prstGeom>
          <a:noFill/>
          <a:ln w="6350" cap="flat" cmpd="sng" algn="ctr">
            <a:solidFill>
              <a:srgbClr val="0A5BBA"/>
            </a:solidFill>
            <a:prstDash val="dash"/>
            <a:tailEnd type="triangle"/>
          </a:ln>
          <a:effectLst/>
        </p:spPr>
      </p:cxnSp>
      <p:cxnSp>
        <p:nvCxnSpPr>
          <p:cNvPr id="84" name="Elbow Connector 83">
            <a:extLst>
              <a:ext uri="{FF2B5EF4-FFF2-40B4-BE49-F238E27FC236}">
                <a16:creationId xmlns:a16="http://schemas.microsoft.com/office/drawing/2014/main" id="{2A897162-FCF2-4A0F-8A87-A14B538F31C0}"/>
              </a:ext>
            </a:extLst>
          </p:cNvPr>
          <p:cNvCxnSpPr>
            <a:cxnSpLocks/>
            <a:stCxn id="81" idx="3"/>
            <a:endCxn id="80" idx="1"/>
          </p:cNvCxnSpPr>
          <p:nvPr/>
        </p:nvCxnSpPr>
        <p:spPr>
          <a:xfrm flipV="1">
            <a:off x="8374339" y="3399574"/>
            <a:ext cx="1776132" cy="73515"/>
          </a:xfrm>
          <a:prstGeom prst="bentConnector3">
            <a:avLst>
              <a:gd name="adj1" fmla="val 50000"/>
            </a:avLst>
          </a:prstGeom>
          <a:noFill/>
          <a:ln w="6350" cap="flat" cmpd="sng" algn="ctr">
            <a:solidFill>
              <a:srgbClr val="0A5BBA"/>
            </a:solidFill>
            <a:prstDash val="dash"/>
            <a:tailEnd type="triangle"/>
          </a:ln>
          <a:effectLst/>
        </p:spPr>
      </p:cxnSp>
      <p:cxnSp>
        <p:nvCxnSpPr>
          <p:cNvPr id="85" name="Elbow Connector 86">
            <a:extLst>
              <a:ext uri="{FF2B5EF4-FFF2-40B4-BE49-F238E27FC236}">
                <a16:creationId xmlns:a16="http://schemas.microsoft.com/office/drawing/2014/main" id="{5FE7045F-8CFB-4F1C-8BD1-215227A1A933}"/>
              </a:ext>
            </a:extLst>
          </p:cNvPr>
          <p:cNvCxnSpPr>
            <a:stCxn id="79" idx="3"/>
            <a:endCxn id="70" idx="1"/>
          </p:cNvCxnSpPr>
          <p:nvPr/>
        </p:nvCxnSpPr>
        <p:spPr>
          <a:xfrm>
            <a:off x="8374339" y="3848403"/>
            <a:ext cx="1776132" cy="518048"/>
          </a:xfrm>
          <a:prstGeom prst="bentConnector3">
            <a:avLst>
              <a:gd name="adj1" fmla="val 78047"/>
            </a:avLst>
          </a:prstGeom>
          <a:noFill/>
          <a:ln w="6350" cap="flat" cmpd="sng" algn="ctr">
            <a:solidFill>
              <a:srgbClr val="0A5BBA"/>
            </a:solidFill>
            <a:prstDash val="dash"/>
            <a:tailEnd type="triangle"/>
          </a:ln>
          <a:effectLst/>
        </p:spPr>
      </p:cxnSp>
      <p:cxnSp>
        <p:nvCxnSpPr>
          <p:cNvPr id="86" name="Elbow Connector 90">
            <a:extLst>
              <a:ext uri="{FF2B5EF4-FFF2-40B4-BE49-F238E27FC236}">
                <a16:creationId xmlns:a16="http://schemas.microsoft.com/office/drawing/2014/main" id="{19335DDA-5ECE-4725-8ACF-68E2B926CB31}"/>
              </a:ext>
            </a:extLst>
          </p:cNvPr>
          <p:cNvCxnSpPr>
            <a:stCxn id="79" idx="1"/>
            <a:endCxn id="59" idx="3"/>
          </p:cNvCxnSpPr>
          <p:nvPr/>
        </p:nvCxnSpPr>
        <p:spPr>
          <a:xfrm rot="10800000" flipV="1">
            <a:off x="6352620" y="3848403"/>
            <a:ext cx="1490689" cy="518050"/>
          </a:xfrm>
          <a:prstGeom prst="bentConnector3">
            <a:avLst>
              <a:gd name="adj1" fmla="val 50000"/>
            </a:avLst>
          </a:prstGeom>
          <a:noFill/>
          <a:ln w="6350" cap="flat" cmpd="sng" algn="ctr">
            <a:solidFill>
              <a:srgbClr val="0A5BBA"/>
            </a:solidFill>
            <a:prstDash val="dash"/>
            <a:tailEnd type="triangle"/>
          </a:ln>
          <a:effectLst/>
        </p:spPr>
      </p:cxnSp>
      <p:cxnSp>
        <p:nvCxnSpPr>
          <p:cNvPr id="87" name="Elbow Connector 93">
            <a:extLst>
              <a:ext uri="{FF2B5EF4-FFF2-40B4-BE49-F238E27FC236}">
                <a16:creationId xmlns:a16="http://schemas.microsoft.com/office/drawing/2014/main" id="{A20F7C8E-33BD-4CD0-BA9E-416EDD966F21}"/>
              </a:ext>
            </a:extLst>
          </p:cNvPr>
          <p:cNvCxnSpPr>
            <a:stCxn id="81" idx="1"/>
            <a:endCxn id="59" idx="3"/>
          </p:cNvCxnSpPr>
          <p:nvPr/>
        </p:nvCxnSpPr>
        <p:spPr>
          <a:xfrm rot="10800000" flipV="1">
            <a:off x="6352620" y="3473089"/>
            <a:ext cx="1490689" cy="893364"/>
          </a:xfrm>
          <a:prstGeom prst="bentConnector3">
            <a:avLst>
              <a:gd name="adj1" fmla="val 50000"/>
            </a:avLst>
          </a:prstGeom>
          <a:noFill/>
          <a:ln w="6350" cap="flat" cmpd="sng" algn="ctr">
            <a:solidFill>
              <a:srgbClr val="0A5BBA"/>
            </a:solidFill>
            <a:prstDash val="dash"/>
            <a:tailEnd type="triangle"/>
          </a:ln>
          <a:effectLst/>
        </p:spPr>
      </p:cxnSp>
      <p:cxnSp>
        <p:nvCxnSpPr>
          <p:cNvPr id="88" name="Elbow Connector 94">
            <a:extLst>
              <a:ext uri="{FF2B5EF4-FFF2-40B4-BE49-F238E27FC236}">
                <a16:creationId xmlns:a16="http://schemas.microsoft.com/office/drawing/2014/main" id="{92FA0F16-BDA6-46B1-9037-497A975069FA}"/>
              </a:ext>
            </a:extLst>
          </p:cNvPr>
          <p:cNvCxnSpPr>
            <a:cxnSpLocks/>
            <a:stCxn id="82" idx="1"/>
            <a:endCxn id="59" idx="3"/>
          </p:cNvCxnSpPr>
          <p:nvPr/>
        </p:nvCxnSpPr>
        <p:spPr>
          <a:xfrm rot="10800000" flipV="1">
            <a:off x="6352620" y="3213781"/>
            <a:ext cx="1490689" cy="1152672"/>
          </a:xfrm>
          <a:prstGeom prst="bentConnector3">
            <a:avLst>
              <a:gd name="adj1" fmla="val 50000"/>
            </a:avLst>
          </a:prstGeom>
          <a:noFill/>
          <a:ln w="6350" cap="flat" cmpd="sng" algn="ctr">
            <a:solidFill>
              <a:srgbClr val="0A5BBA"/>
            </a:solidFill>
            <a:prstDash val="dash"/>
            <a:tailEnd type="triangle"/>
          </a:ln>
          <a:effectLst/>
        </p:spPr>
      </p:cxnSp>
      <p:sp>
        <p:nvSpPr>
          <p:cNvPr id="89" name="Rectangle 88">
            <a:extLst>
              <a:ext uri="{FF2B5EF4-FFF2-40B4-BE49-F238E27FC236}">
                <a16:creationId xmlns:a16="http://schemas.microsoft.com/office/drawing/2014/main" id="{CE4A7AB0-B11F-4AC6-9484-257CB870DE70}"/>
              </a:ext>
            </a:extLst>
          </p:cNvPr>
          <p:cNvSpPr/>
          <p:nvPr/>
        </p:nvSpPr>
        <p:spPr>
          <a:xfrm>
            <a:off x="4988478" y="4791012"/>
            <a:ext cx="1362806" cy="620973"/>
          </a:xfrm>
          <a:prstGeom prst="rect">
            <a:avLst/>
          </a:prstGeom>
          <a:solidFill>
            <a:srgbClr val="129038">
              <a:lumMod val="75000"/>
            </a:srgbClr>
          </a:solidFill>
        </p:spPr>
        <p:txBody>
          <a:bodyPr rot="0" spcFirstLastPara="0" vertOverflow="overflow" horzOverflow="overflow" vert="horz" wrap="square" lIns="36000" tIns="36000" rIns="36000" bIns="36000" numCol="1" spcCol="0" rtlCol="0" fromWordArt="0" anchor="ctr" anchorCtr="0" forceAA="0" compatLnSpc="1">
            <a:prstTxWarp prst="textNoShape">
              <a:avLst/>
            </a:prstTxWarp>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800" cap="none" spc="0" normalizeH="0" baseline="0" noProof="0" dirty="0" err="1">
                <a:ln>
                  <a:noFill/>
                </a:ln>
                <a:solidFill>
                  <a:srgbClr val="FFFFFF"/>
                </a:solidFill>
                <a:effectLst/>
                <a:uLnTx/>
                <a:uFillTx/>
                <a:latin typeface="Segoe UI Light" panose="020B0502040204020203" pitchFamily="34" charset="0"/>
                <a:cs typeface="Segoe UI Light" panose="020B0502040204020203" pitchFamily="34" charset="0"/>
              </a:rPr>
              <a:t>ServicePrincipal</a:t>
            </a:r>
            <a:r>
              <a:rPr kumimoji="0" lang="en-US" sz="1400" b="0" i="0" u="none" strike="noStrike" kern="8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 object B</a:t>
            </a:r>
          </a:p>
        </p:txBody>
      </p:sp>
      <p:sp>
        <p:nvSpPr>
          <p:cNvPr id="90" name="Rectangle 89">
            <a:extLst>
              <a:ext uri="{FF2B5EF4-FFF2-40B4-BE49-F238E27FC236}">
                <a16:creationId xmlns:a16="http://schemas.microsoft.com/office/drawing/2014/main" id="{154D675D-B6A3-4FB4-B2DF-91DBD0C8685F}"/>
              </a:ext>
            </a:extLst>
          </p:cNvPr>
          <p:cNvSpPr/>
          <p:nvPr/>
        </p:nvSpPr>
        <p:spPr>
          <a:xfrm>
            <a:off x="3198601" y="4791012"/>
            <a:ext cx="1362806" cy="620973"/>
          </a:xfrm>
          <a:prstGeom prst="rect">
            <a:avLst/>
          </a:prstGeom>
          <a:solidFill>
            <a:srgbClr val="129038">
              <a:lumMod val="75000"/>
            </a:srgbClr>
          </a:solidFill>
        </p:spPr>
        <p:txBody>
          <a:bodyPr vert="horz" wrap="square" lIns="36000" tIns="36000" rIns="36000" bIns="3600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Application object B</a:t>
            </a:r>
          </a:p>
        </p:txBody>
      </p:sp>
      <p:cxnSp>
        <p:nvCxnSpPr>
          <p:cNvPr id="91" name="Straight Arrow Connector 90">
            <a:extLst>
              <a:ext uri="{FF2B5EF4-FFF2-40B4-BE49-F238E27FC236}">
                <a16:creationId xmlns:a16="http://schemas.microsoft.com/office/drawing/2014/main" id="{F491D08B-BF9F-4A8C-8591-1205F3ED0596}"/>
              </a:ext>
            </a:extLst>
          </p:cNvPr>
          <p:cNvCxnSpPr>
            <a:stCxn id="89" idx="1"/>
            <a:endCxn id="90" idx="3"/>
          </p:cNvCxnSpPr>
          <p:nvPr/>
        </p:nvCxnSpPr>
        <p:spPr>
          <a:xfrm flipH="1">
            <a:off x="4561407" y="5101499"/>
            <a:ext cx="427071" cy="0"/>
          </a:xfrm>
          <a:prstGeom prst="straightConnector1">
            <a:avLst/>
          </a:prstGeom>
          <a:noFill/>
          <a:ln w="25400" cap="flat" cmpd="sng" algn="ctr">
            <a:solidFill>
              <a:srgbClr val="0A5BBA"/>
            </a:solidFill>
            <a:prstDash val="solid"/>
            <a:tailEnd type="triangle"/>
          </a:ln>
          <a:effectLst/>
        </p:spPr>
      </p:cxnSp>
      <p:sp>
        <p:nvSpPr>
          <p:cNvPr id="92" name="TextBox 91">
            <a:extLst>
              <a:ext uri="{FF2B5EF4-FFF2-40B4-BE49-F238E27FC236}">
                <a16:creationId xmlns:a16="http://schemas.microsoft.com/office/drawing/2014/main" id="{5BEF63A8-9FDA-4495-912E-199EA7B335F6}"/>
              </a:ext>
            </a:extLst>
          </p:cNvPr>
          <p:cNvSpPr txBox="1"/>
          <p:nvPr/>
        </p:nvSpPr>
        <p:spPr>
          <a:xfrm>
            <a:off x="1559311" y="2150178"/>
            <a:ext cx="1404552" cy="276999"/>
          </a:xfrm>
          <a:prstGeom prst="rect">
            <a:avLst/>
          </a:prstGeom>
          <a:noFill/>
        </p:spPr>
        <p:txBody>
          <a:bodyPr wrap="none" rtlCol="0">
            <a:spAutoFit/>
          </a:bodyPr>
          <a:lstStyle/>
          <a:p>
            <a:pPr algn="l" fontAlgn="auto"/>
            <a:r>
              <a:rPr lang="en-US" sz="1200" b="1" dirty="0">
                <a:solidFill>
                  <a:srgbClr val="000000"/>
                </a:solidFill>
                <a:latin typeface="Segoe UI Light" panose="020B0502040204020203" pitchFamily="34" charset="0"/>
                <a:cs typeface="Segoe UI Light" panose="020B0502040204020203" pitchFamily="34" charset="0"/>
              </a:rPr>
              <a:t>Multi-tenant app A</a:t>
            </a:r>
          </a:p>
        </p:txBody>
      </p:sp>
      <p:sp>
        <p:nvSpPr>
          <p:cNvPr id="93" name="TextBox 92">
            <a:extLst>
              <a:ext uri="{FF2B5EF4-FFF2-40B4-BE49-F238E27FC236}">
                <a16:creationId xmlns:a16="http://schemas.microsoft.com/office/drawing/2014/main" id="{2A439D30-A8D5-4A5E-8C3A-85FF1A6CBBDE}"/>
              </a:ext>
            </a:extLst>
          </p:cNvPr>
          <p:cNvSpPr txBox="1"/>
          <p:nvPr/>
        </p:nvSpPr>
        <p:spPr>
          <a:xfrm>
            <a:off x="3139828" y="4486594"/>
            <a:ext cx="1459054" cy="276999"/>
          </a:xfrm>
          <a:prstGeom prst="rect">
            <a:avLst/>
          </a:prstGeom>
          <a:noFill/>
        </p:spPr>
        <p:txBody>
          <a:bodyPr wrap="none" rtlCol="0">
            <a:spAutoFit/>
          </a:bodyPr>
          <a:lstStyle/>
          <a:p>
            <a:pPr algn="l" fontAlgn="auto"/>
            <a:r>
              <a:rPr lang="en-US" sz="1200" b="1" dirty="0">
                <a:solidFill>
                  <a:srgbClr val="000000"/>
                </a:solidFill>
                <a:latin typeface="Segoe UI Light" panose="020B0502040204020203" pitchFamily="34" charset="0"/>
                <a:cs typeface="Segoe UI Light" panose="020B0502040204020203" pitchFamily="34" charset="0"/>
              </a:rPr>
              <a:t>Single-tenant app B</a:t>
            </a:r>
          </a:p>
        </p:txBody>
      </p:sp>
      <p:pic>
        <p:nvPicPr>
          <p:cNvPr id="94" name="Picture 93">
            <a:extLst>
              <a:ext uri="{FF2B5EF4-FFF2-40B4-BE49-F238E27FC236}">
                <a16:creationId xmlns:a16="http://schemas.microsoft.com/office/drawing/2014/main" id="{074D5FCA-AABC-4B2D-BA9B-C8A2555DA7BB}"/>
              </a:ext>
            </a:extLst>
          </p:cNvPr>
          <p:cNvPicPr>
            <a:picLocks noChangeAspect="1"/>
          </p:cNvPicPr>
          <p:nvPr/>
        </p:nvPicPr>
        <p:blipFill>
          <a:blip r:embed="rId4"/>
          <a:stretch>
            <a:fillRect/>
          </a:stretch>
        </p:blipFill>
        <p:spPr>
          <a:xfrm>
            <a:off x="7843308" y="5088531"/>
            <a:ext cx="531031" cy="218333"/>
          </a:xfrm>
          <a:prstGeom prst="rect">
            <a:avLst/>
          </a:prstGeom>
        </p:spPr>
      </p:pic>
      <p:cxnSp>
        <p:nvCxnSpPr>
          <p:cNvPr id="95" name="Elbow Connector 46">
            <a:extLst>
              <a:ext uri="{FF2B5EF4-FFF2-40B4-BE49-F238E27FC236}">
                <a16:creationId xmlns:a16="http://schemas.microsoft.com/office/drawing/2014/main" id="{AF63731D-AE35-4CAE-9831-4E1FF229290E}"/>
              </a:ext>
            </a:extLst>
          </p:cNvPr>
          <p:cNvCxnSpPr>
            <a:stCxn id="94" idx="1"/>
            <a:endCxn id="59" idx="3"/>
          </p:cNvCxnSpPr>
          <p:nvPr/>
        </p:nvCxnSpPr>
        <p:spPr>
          <a:xfrm rot="10800000">
            <a:off x="6352620" y="4366454"/>
            <a:ext cx="1490689" cy="831245"/>
          </a:xfrm>
          <a:prstGeom prst="bentConnector3">
            <a:avLst>
              <a:gd name="adj1" fmla="val 50000"/>
            </a:avLst>
          </a:prstGeom>
          <a:noFill/>
          <a:ln w="6350" cap="flat" cmpd="sng" algn="ctr">
            <a:solidFill>
              <a:srgbClr val="0A5BBA"/>
            </a:solidFill>
            <a:prstDash val="dash"/>
            <a:tailEnd type="triangle"/>
          </a:ln>
          <a:effectLst/>
        </p:spPr>
      </p:cxnSp>
      <p:sp>
        <p:nvSpPr>
          <p:cNvPr id="96" name="TextBox 95">
            <a:extLst>
              <a:ext uri="{FF2B5EF4-FFF2-40B4-BE49-F238E27FC236}">
                <a16:creationId xmlns:a16="http://schemas.microsoft.com/office/drawing/2014/main" id="{CC2E659C-8533-4D24-B095-855CA5D242F3}"/>
              </a:ext>
            </a:extLst>
          </p:cNvPr>
          <p:cNvSpPr txBox="1"/>
          <p:nvPr/>
        </p:nvSpPr>
        <p:spPr>
          <a:xfrm rot="16200000">
            <a:off x="10380049" y="3809027"/>
            <a:ext cx="1908970" cy="369332"/>
          </a:xfrm>
          <a:prstGeom prst="rect">
            <a:avLst/>
          </a:prstGeom>
          <a:noFill/>
        </p:spPr>
        <p:txBody>
          <a:bodyPr wrap="square" rtlCol="0">
            <a:spAutoFit/>
          </a:bodyPr>
          <a:lstStyle/>
          <a:p>
            <a:pPr fontAlgn="auto"/>
            <a:r>
              <a:rPr lang="en-US" sz="1800" u="sng" dirty="0">
                <a:solidFill>
                  <a:srgbClr val="000000"/>
                </a:solidFill>
                <a:latin typeface="Segoe UI Light" panose="020B0502040204020203" pitchFamily="34" charset="0"/>
                <a:cs typeface="Segoe UI Light" panose="020B0502040204020203" pitchFamily="34" charset="0"/>
              </a:rPr>
              <a:t>User</a:t>
            </a:r>
            <a:r>
              <a:rPr lang="en-US" sz="1800" dirty="0">
                <a:solidFill>
                  <a:srgbClr val="000000"/>
                </a:solidFill>
                <a:latin typeface="Segoe UI Light" panose="020B0502040204020203" pitchFamily="34" charset="0"/>
                <a:cs typeface="Segoe UI Light" panose="020B0502040204020203" pitchFamily="34" charset="0"/>
              </a:rPr>
              <a:t> Consent</a:t>
            </a:r>
          </a:p>
        </p:txBody>
      </p:sp>
      <p:sp>
        <p:nvSpPr>
          <p:cNvPr id="97" name="TextBox 96">
            <a:extLst>
              <a:ext uri="{FF2B5EF4-FFF2-40B4-BE49-F238E27FC236}">
                <a16:creationId xmlns:a16="http://schemas.microsoft.com/office/drawing/2014/main" id="{F24F7DA5-7531-414A-8E9C-0E97646F4D44}"/>
              </a:ext>
            </a:extLst>
          </p:cNvPr>
          <p:cNvSpPr txBox="1"/>
          <p:nvPr/>
        </p:nvSpPr>
        <p:spPr>
          <a:xfrm rot="16200000">
            <a:off x="10451148" y="5727367"/>
            <a:ext cx="1766775" cy="369332"/>
          </a:xfrm>
          <a:prstGeom prst="rect">
            <a:avLst/>
          </a:prstGeom>
          <a:noFill/>
        </p:spPr>
        <p:txBody>
          <a:bodyPr wrap="square" rtlCol="0">
            <a:spAutoFit/>
          </a:bodyPr>
          <a:lstStyle/>
          <a:p>
            <a:pPr fontAlgn="auto"/>
            <a:r>
              <a:rPr lang="en-US" sz="1800" u="sng" dirty="0">
                <a:solidFill>
                  <a:srgbClr val="000000"/>
                </a:solidFill>
                <a:latin typeface="Segoe UI Light" panose="020B0502040204020203" pitchFamily="34" charset="0"/>
                <a:cs typeface="Segoe UI Light" panose="020B0502040204020203" pitchFamily="34" charset="0"/>
              </a:rPr>
              <a:t>Admin</a:t>
            </a:r>
            <a:r>
              <a:rPr lang="en-US" sz="1800" dirty="0">
                <a:solidFill>
                  <a:srgbClr val="000000"/>
                </a:solidFill>
                <a:latin typeface="Segoe UI Light" panose="020B0502040204020203" pitchFamily="34" charset="0"/>
                <a:cs typeface="Segoe UI Light" panose="020B0502040204020203" pitchFamily="34" charset="0"/>
              </a:rPr>
              <a:t> Consent</a:t>
            </a:r>
          </a:p>
        </p:txBody>
      </p:sp>
      <p:pic>
        <p:nvPicPr>
          <p:cNvPr id="98" name="Picture 97">
            <a:extLst>
              <a:ext uri="{FF2B5EF4-FFF2-40B4-BE49-F238E27FC236}">
                <a16:creationId xmlns:a16="http://schemas.microsoft.com/office/drawing/2014/main" id="{EB53C9F9-5CCF-46E5-8F8D-0352E99BE95C}"/>
              </a:ext>
            </a:extLst>
          </p:cNvPr>
          <p:cNvPicPr>
            <a:picLocks noChangeAspect="1"/>
          </p:cNvPicPr>
          <p:nvPr/>
        </p:nvPicPr>
        <p:blipFill>
          <a:blip r:embed="rId4"/>
          <a:stretch>
            <a:fillRect/>
          </a:stretch>
        </p:blipFill>
        <p:spPr>
          <a:xfrm>
            <a:off x="7843308" y="6613402"/>
            <a:ext cx="531031" cy="218333"/>
          </a:xfrm>
          <a:prstGeom prst="rect">
            <a:avLst/>
          </a:prstGeom>
        </p:spPr>
      </p:pic>
      <p:pic>
        <p:nvPicPr>
          <p:cNvPr id="99" name="Picture 98">
            <a:extLst>
              <a:ext uri="{FF2B5EF4-FFF2-40B4-BE49-F238E27FC236}">
                <a16:creationId xmlns:a16="http://schemas.microsoft.com/office/drawing/2014/main" id="{22A0DE1D-BA49-43D1-8DE6-C4FEC7BDCF34}"/>
              </a:ext>
            </a:extLst>
          </p:cNvPr>
          <p:cNvPicPr>
            <a:picLocks noChangeAspect="1"/>
          </p:cNvPicPr>
          <p:nvPr/>
        </p:nvPicPr>
        <p:blipFill>
          <a:blip r:embed="rId4"/>
          <a:stretch>
            <a:fillRect/>
          </a:stretch>
        </p:blipFill>
        <p:spPr>
          <a:xfrm>
            <a:off x="7843308" y="6354094"/>
            <a:ext cx="531031" cy="218333"/>
          </a:xfrm>
          <a:prstGeom prst="rect">
            <a:avLst/>
          </a:prstGeom>
        </p:spPr>
      </p:pic>
      <p:cxnSp>
        <p:nvCxnSpPr>
          <p:cNvPr id="100" name="Straight Connector 99">
            <a:extLst>
              <a:ext uri="{FF2B5EF4-FFF2-40B4-BE49-F238E27FC236}">
                <a16:creationId xmlns:a16="http://schemas.microsoft.com/office/drawing/2014/main" id="{A688D952-DEBA-4493-925E-D1E5AB6C764E}"/>
              </a:ext>
            </a:extLst>
          </p:cNvPr>
          <p:cNvCxnSpPr/>
          <p:nvPr/>
        </p:nvCxnSpPr>
        <p:spPr>
          <a:xfrm>
            <a:off x="7512215" y="4965551"/>
            <a:ext cx="4187278" cy="18425"/>
          </a:xfrm>
          <a:prstGeom prst="line">
            <a:avLst/>
          </a:prstGeom>
          <a:noFill/>
          <a:ln w="25400" cap="flat" cmpd="sng" algn="ctr">
            <a:solidFill>
              <a:srgbClr val="FFFFFF">
                <a:lumMod val="65000"/>
              </a:srgbClr>
            </a:solidFill>
            <a:prstDash val="solid"/>
          </a:ln>
          <a:effectLst/>
        </p:spPr>
      </p:cxnSp>
      <p:cxnSp>
        <p:nvCxnSpPr>
          <p:cNvPr id="101" name="Elbow Connector 54">
            <a:extLst>
              <a:ext uri="{FF2B5EF4-FFF2-40B4-BE49-F238E27FC236}">
                <a16:creationId xmlns:a16="http://schemas.microsoft.com/office/drawing/2014/main" id="{C5B7B5ED-EDA0-4D2A-98E2-699FC3ED3B56}"/>
              </a:ext>
            </a:extLst>
          </p:cNvPr>
          <p:cNvCxnSpPr>
            <a:stCxn id="99" idx="1"/>
            <a:endCxn id="89" idx="3"/>
          </p:cNvCxnSpPr>
          <p:nvPr/>
        </p:nvCxnSpPr>
        <p:spPr>
          <a:xfrm rot="10800000">
            <a:off x="6351284" y="5101499"/>
            <a:ext cx="1492024" cy="1361762"/>
          </a:xfrm>
          <a:prstGeom prst="bentConnector3">
            <a:avLst>
              <a:gd name="adj1" fmla="val 69272"/>
            </a:avLst>
          </a:prstGeom>
          <a:noFill/>
          <a:ln w="6350" cap="flat" cmpd="sng" algn="ctr">
            <a:solidFill>
              <a:srgbClr val="0A5BBA"/>
            </a:solidFill>
            <a:prstDash val="dash"/>
            <a:tailEnd type="triangle"/>
          </a:ln>
          <a:effectLst/>
        </p:spPr>
      </p:cxnSp>
      <p:cxnSp>
        <p:nvCxnSpPr>
          <p:cNvPr id="102" name="Elbow Connector 58">
            <a:extLst>
              <a:ext uri="{FF2B5EF4-FFF2-40B4-BE49-F238E27FC236}">
                <a16:creationId xmlns:a16="http://schemas.microsoft.com/office/drawing/2014/main" id="{9B77DB80-F9A2-471F-B377-A9C349FB8480}"/>
              </a:ext>
            </a:extLst>
          </p:cNvPr>
          <p:cNvCxnSpPr>
            <a:stCxn id="98" idx="1"/>
            <a:endCxn id="89" idx="3"/>
          </p:cNvCxnSpPr>
          <p:nvPr/>
        </p:nvCxnSpPr>
        <p:spPr>
          <a:xfrm rot="10800000">
            <a:off x="6351284" y="5101499"/>
            <a:ext cx="1492024" cy="1621070"/>
          </a:xfrm>
          <a:prstGeom prst="bentConnector3">
            <a:avLst>
              <a:gd name="adj1" fmla="val 69272"/>
            </a:avLst>
          </a:prstGeom>
          <a:noFill/>
          <a:ln w="6350" cap="flat" cmpd="sng" algn="ctr">
            <a:solidFill>
              <a:srgbClr val="0A5BBA"/>
            </a:solidFill>
            <a:prstDash val="dash"/>
            <a:tailEnd type="triangle"/>
          </a:ln>
          <a:effectLst/>
        </p:spPr>
      </p:cxnSp>
      <p:sp>
        <p:nvSpPr>
          <p:cNvPr id="103" name="TextBox 102">
            <a:extLst>
              <a:ext uri="{FF2B5EF4-FFF2-40B4-BE49-F238E27FC236}">
                <a16:creationId xmlns:a16="http://schemas.microsoft.com/office/drawing/2014/main" id="{B0980054-BB5F-4C85-AA86-A6429B4E2071}"/>
              </a:ext>
            </a:extLst>
          </p:cNvPr>
          <p:cNvSpPr txBox="1"/>
          <p:nvPr/>
        </p:nvSpPr>
        <p:spPr>
          <a:xfrm>
            <a:off x="7217555" y="2857189"/>
            <a:ext cx="4789993" cy="276999"/>
          </a:xfrm>
          <a:prstGeom prst="rect">
            <a:avLst/>
          </a:prstGeom>
          <a:noFill/>
        </p:spPr>
        <p:txBody>
          <a:bodyPr wrap="square" rtlCol="0">
            <a:spAutoFit/>
          </a:bodyPr>
          <a:lstStyle/>
          <a:p>
            <a:pPr algn="l" fontAlgn="auto"/>
            <a:r>
              <a:rPr lang="en-US" sz="1200" b="1" i="1" dirty="0">
                <a:solidFill>
                  <a:srgbClr val="0070C0"/>
                </a:solidFill>
                <a:latin typeface="Segoe UI Light" panose="020B0502040204020203" pitchFamily="34" charset="0"/>
                <a:cs typeface="Segoe UI Light" panose="020B0502040204020203" pitchFamily="34" charset="0"/>
              </a:rPr>
              <a:t>User consent objects </a:t>
            </a:r>
            <a:r>
              <a:rPr lang="en-US" sz="1200" i="1" dirty="0">
                <a:solidFill>
                  <a:srgbClr val="FFFFFF">
                    <a:lumMod val="50000"/>
                  </a:srgbClr>
                </a:solidFill>
                <a:latin typeface="Segoe UI Light" panose="020B0502040204020203" pitchFamily="34" charset="0"/>
                <a:cs typeface="Segoe UI Light" panose="020B0502040204020203" pitchFamily="34" charset="0"/>
              </a:rPr>
              <a:t>exist per application, permission and user</a:t>
            </a:r>
          </a:p>
        </p:txBody>
      </p:sp>
      <p:sp>
        <p:nvSpPr>
          <p:cNvPr id="104" name="TextBox 103">
            <a:extLst>
              <a:ext uri="{FF2B5EF4-FFF2-40B4-BE49-F238E27FC236}">
                <a16:creationId xmlns:a16="http://schemas.microsoft.com/office/drawing/2014/main" id="{B28F1BF7-3CAA-4DE4-AC56-511AB0B84B60}"/>
              </a:ext>
            </a:extLst>
          </p:cNvPr>
          <p:cNvSpPr txBox="1"/>
          <p:nvPr/>
        </p:nvSpPr>
        <p:spPr>
          <a:xfrm>
            <a:off x="9762548" y="5196005"/>
            <a:ext cx="1326524" cy="1446550"/>
          </a:xfrm>
          <a:prstGeom prst="rect">
            <a:avLst/>
          </a:prstGeom>
          <a:noFill/>
        </p:spPr>
        <p:txBody>
          <a:bodyPr wrap="square" rtlCol="0">
            <a:spAutoFit/>
          </a:bodyPr>
          <a:lstStyle/>
          <a:p>
            <a:pPr algn="l" fontAlgn="auto"/>
            <a:r>
              <a:rPr lang="en-US" sz="1100" b="1" i="1" dirty="0">
                <a:solidFill>
                  <a:srgbClr val="0070C0"/>
                </a:solidFill>
                <a:latin typeface="Segoe UI Light" panose="020B0502040204020203" pitchFamily="34" charset="0"/>
                <a:cs typeface="Segoe UI Light" panose="020B0502040204020203" pitchFamily="34" charset="0"/>
              </a:rPr>
              <a:t>Admin consent objects </a:t>
            </a:r>
            <a:r>
              <a:rPr lang="en-US" sz="1100" i="1" dirty="0">
                <a:solidFill>
                  <a:srgbClr val="FFFFFF">
                    <a:lumMod val="50000"/>
                  </a:srgbClr>
                </a:solidFill>
                <a:latin typeface="Segoe UI Light" panose="020B0502040204020203" pitchFamily="34" charset="0"/>
                <a:cs typeface="Segoe UI Light" panose="020B0502040204020203" pitchFamily="34" charset="0"/>
              </a:rPr>
              <a:t>exist per application and permission. If an admin consent exists – no more user consent dialogues pop up.</a:t>
            </a:r>
          </a:p>
        </p:txBody>
      </p:sp>
      <p:sp>
        <p:nvSpPr>
          <p:cNvPr id="105" name="TextBox 104">
            <a:extLst>
              <a:ext uri="{FF2B5EF4-FFF2-40B4-BE49-F238E27FC236}">
                <a16:creationId xmlns:a16="http://schemas.microsoft.com/office/drawing/2014/main" id="{AEC41A91-3680-4A89-8925-7D3B149483EF}"/>
              </a:ext>
            </a:extLst>
          </p:cNvPr>
          <p:cNvSpPr txBox="1"/>
          <p:nvPr/>
        </p:nvSpPr>
        <p:spPr>
          <a:xfrm>
            <a:off x="191146" y="4874439"/>
            <a:ext cx="2385539" cy="1815882"/>
          </a:xfrm>
          <a:prstGeom prst="rect">
            <a:avLst/>
          </a:prstGeom>
          <a:noFill/>
        </p:spPr>
        <p:txBody>
          <a:bodyPr wrap="square" rtlCol="0">
            <a:spAutoFit/>
          </a:bodyPr>
          <a:lstStyle/>
          <a:p>
            <a:pPr algn="l" fontAlgn="auto"/>
            <a:r>
              <a:rPr lang="en-US" sz="1400" i="1" dirty="0">
                <a:solidFill>
                  <a:srgbClr val="0070C0"/>
                </a:solidFill>
                <a:latin typeface="Segoe UI Light" panose="020B0502040204020203" pitchFamily="34" charset="0"/>
                <a:cs typeface="Segoe UI Light" panose="020B0502040204020203" pitchFamily="34" charset="0"/>
              </a:rPr>
              <a:t>By default a Service Principal object (pointing to the Application object) </a:t>
            </a:r>
            <a:r>
              <a:rPr lang="en-US" sz="1400" b="1" i="1" dirty="0">
                <a:solidFill>
                  <a:srgbClr val="0070C0"/>
                </a:solidFill>
                <a:latin typeface="Segoe UI Light" panose="020B0502040204020203" pitchFamily="34" charset="0"/>
                <a:cs typeface="Segoe UI Light" panose="020B0502040204020203" pitchFamily="34" charset="0"/>
              </a:rPr>
              <a:t>will be automatically created when the first user </a:t>
            </a:r>
            <a:r>
              <a:rPr lang="en-US" sz="1400" i="1" dirty="0">
                <a:solidFill>
                  <a:srgbClr val="0070C0"/>
                </a:solidFill>
                <a:latin typeface="Segoe UI Light" panose="020B0502040204020203" pitchFamily="34" charset="0"/>
                <a:cs typeface="Segoe UI Light" panose="020B0502040204020203" pitchFamily="34" charset="0"/>
              </a:rPr>
              <a:t>(from tenant Y) </a:t>
            </a:r>
            <a:r>
              <a:rPr lang="en-US" sz="1400" b="1" i="1" dirty="0">
                <a:solidFill>
                  <a:srgbClr val="0070C0"/>
                </a:solidFill>
                <a:latin typeface="Segoe UI Light" panose="020B0502040204020203" pitchFamily="34" charset="0"/>
                <a:cs typeface="Segoe UI Light" panose="020B0502040204020203" pitchFamily="34" charset="0"/>
              </a:rPr>
              <a:t>who tries to access the application </a:t>
            </a:r>
            <a:r>
              <a:rPr lang="en-US" sz="1400" i="1" dirty="0">
                <a:solidFill>
                  <a:srgbClr val="0070C0"/>
                </a:solidFill>
                <a:latin typeface="Segoe UI Light" panose="020B0502040204020203" pitchFamily="34" charset="0"/>
                <a:cs typeface="Segoe UI Light" panose="020B0502040204020203" pitchFamily="34" charset="0"/>
              </a:rPr>
              <a:t>is asked to provide consent</a:t>
            </a:r>
          </a:p>
        </p:txBody>
      </p:sp>
      <p:sp>
        <p:nvSpPr>
          <p:cNvPr id="106" name="TextBox 105">
            <a:extLst>
              <a:ext uri="{FF2B5EF4-FFF2-40B4-BE49-F238E27FC236}">
                <a16:creationId xmlns:a16="http://schemas.microsoft.com/office/drawing/2014/main" id="{1A0CC21E-4AD5-4FF4-A760-9A8DC35ED93B}"/>
              </a:ext>
            </a:extLst>
          </p:cNvPr>
          <p:cNvSpPr txBox="1"/>
          <p:nvPr/>
        </p:nvSpPr>
        <p:spPr>
          <a:xfrm>
            <a:off x="2795924" y="6572427"/>
            <a:ext cx="3864213" cy="276999"/>
          </a:xfrm>
          <a:prstGeom prst="rect">
            <a:avLst/>
          </a:prstGeom>
          <a:noFill/>
        </p:spPr>
        <p:txBody>
          <a:bodyPr wrap="square" rtlCol="0">
            <a:spAutoFit/>
          </a:bodyPr>
          <a:lstStyle/>
          <a:p>
            <a:pPr algn="l" fontAlgn="auto"/>
            <a:r>
              <a:rPr lang="en-US" sz="1200" b="1" dirty="0">
                <a:solidFill>
                  <a:srgbClr val="000000"/>
                </a:solidFill>
                <a:latin typeface="Segoe UI Light" panose="020B0502040204020203" pitchFamily="34" charset="0"/>
                <a:cs typeface="Segoe UI Light" panose="020B0502040204020203" pitchFamily="34" charset="0"/>
              </a:rPr>
              <a:t>AAD  Y Tenant</a:t>
            </a:r>
          </a:p>
        </p:txBody>
      </p:sp>
      <p:sp>
        <p:nvSpPr>
          <p:cNvPr id="107" name="TextBox 106">
            <a:extLst>
              <a:ext uri="{FF2B5EF4-FFF2-40B4-BE49-F238E27FC236}">
                <a16:creationId xmlns:a16="http://schemas.microsoft.com/office/drawing/2014/main" id="{6F805ED5-BEB2-47D3-9FAB-3723463E4C6F}"/>
              </a:ext>
            </a:extLst>
          </p:cNvPr>
          <p:cNvSpPr txBox="1"/>
          <p:nvPr/>
        </p:nvSpPr>
        <p:spPr>
          <a:xfrm>
            <a:off x="715586" y="1744856"/>
            <a:ext cx="550472" cy="627864"/>
          </a:xfrm>
          <a:prstGeom prst="rect">
            <a:avLst/>
          </a:prstGeom>
          <a:noFill/>
        </p:spPr>
        <p:txBody>
          <a:bodyPr wrap="none" lIns="182880" tIns="146304" rIns="182880" bIns="146304" rtlCol="0">
            <a:spAutoFit/>
          </a:bodyPr>
          <a:lstStyle/>
          <a:p>
            <a:pPr>
              <a:lnSpc>
                <a:spcPct val="90000"/>
              </a:lnSpc>
              <a:spcAft>
                <a:spcPts val="600"/>
              </a:spcAft>
            </a:pPr>
            <a:r>
              <a:rPr lang="fr-FR" sz="2400" dirty="0">
                <a:solidFill>
                  <a:schemeClr val="bg1"/>
                </a:solidFill>
              </a:rPr>
              <a:t>X</a:t>
            </a:r>
          </a:p>
        </p:txBody>
      </p:sp>
      <p:sp>
        <p:nvSpPr>
          <p:cNvPr id="108" name="TextBox 107">
            <a:extLst>
              <a:ext uri="{FF2B5EF4-FFF2-40B4-BE49-F238E27FC236}">
                <a16:creationId xmlns:a16="http://schemas.microsoft.com/office/drawing/2014/main" id="{A517156A-1232-419B-8B68-38CA9DB06C73}"/>
              </a:ext>
            </a:extLst>
          </p:cNvPr>
          <p:cNvSpPr txBox="1"/>
          <p:nvPr/>
        </p:nvSpPr>
        <p:spPr>
          <a:xfrm>
            <a:off x="4344908" y="3306545"/>
            <a:ext cx="539250" cy="627864"/>
          </a:xfrm>
          <a:prstGeom prst="rect">
            <a:avLst/>
          </a:prstGeom>
          <a:noFill/>
        </p:spPr>
        <p:txBody>
          <a:bodyPr wrap="none" lIns="182880" tIns="146304" rIns="182880" bIns="146304" rtlCol="0">
            <a:spAutoFit/>
          </a:bodyPr>
          <a:lstStyle/>
          <a:p>
            <a:pPr>
              <a:lnSpc>
                <a:spcPct val="90000"/>
              </a:lnSpc>
              <a:spcAft>
                <a:spcPts val="600"/>
              </a:spcAft>
            </a:pPr>
            <a:r>
              <a:rPr lang="fr-FR" sz="2400" dirty="0">
                <a:solidFill>
                  <a:schemeClr val="bg1"/>
                </a:solidFill>
              </a:rPr>
              <a:t>Y</a:t>
            </a:r>
          </a:p>
        </p:txBody>
      </p:sp>
    </p:spTree>
    <p:extLst>
      <p:ext uri="{BB962C8B-B14F-4D97-AF65-F5344CB8AC3E}">
        <p14:creationId xmlns:p14="http://schemas.microsoft.com/office/powerpoint/2010/main" val="482625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3D461-5C68-4D29-8FF1-683227AE383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27</a:t>
            </a:fld>
            <a:endParaRPr lang="en-US" dirty="0"/>
          </a:p>
        </p:txBody>
      </p:sp>
      <p:sp>
        <p:nvSpPr>
          <p:cNvPr id="3" name="Text Placeholder 2">
            <a:extLst>
              <a:ext uri="{FF2B5EF4-FFF2-40B4-BE49-F238E27FC236}">
                <a16:creationId xmlns:a16="http://schemas.microsoft.com/office/drawing/2014/main" id="{511E62C3-BD83-4353-8F24-676623AF7BEF}"/>
              </a:ext>
            </a:extLst>
          </p:cNvPr>
          <p:cNvSpPr>
            <a:spLocks noGrp="1"/>
          </p:cNvSpPr>
          <p:nvPr>
            <p:ph type="body" sz="quarter" idx="13"/>
          </p:nvPr>
        </p:nvSpPr>
        <p:spPr/>
        <p:txBody>
          <a:bodyPr/>
          <a:lstStyle/>
          <a:p>
            <a:r>
              <a:rPr lang="en-US" dirty="0"/>
              <a:t>Consent and authorization best practices</a:t>
            </a:r>
          </a:p>
        </p:txBody>
      </p:sp>
      <p:sp>
        <p:nvSpPr>
          <p:cNvPr id="4" name="Rectangle 3">
            <a:extLst>
              <a:ext uri="{FF2B5EF4-FFF2-40B4-BE49-F238E27FC236}">
                <a16:creationId xmlns:a16="http://schemas.microsoft.com/office/drawing/2014/main" id="{50B740D2-EFAC-4190-8C90-DB5775F3E11F}"/>
              </a:ext>
            </a:extLst>
          </p:cNvPr>
          <p:cNvSpPr/>
          <p:nvPr/>
        </p:nvSpPr>
        <p:spPr>
          <a:xfrm>
            <a:off x="549019" y="1851360"/>
            <a:ext cx="6216650" cy="4539704"/>
          </a:xfrm>
          <a:prstGeom prst="rect">
            <a:avLst/>
          </a:prstGeom>
        </p:spPr>
        <p:txBody>
          <a:bodyPr>
            <a:spAutoFit/>
          </a:bodyPr>
          <a:lstStyle/>
          <a:p>
            <a:pPr marL="285750" indent="-285750" algn="l">
              <a:buFont typeface="Wingdings" panose="05000000000000000000" pitchFamily="2" charset="2"/>
              <a:buChar char="§"/>
            </a:pPr>
            <a:r>
              <a:rPr lang="en-US" dirty="0"/>
              <a:t>Adopt consent and authorization best practices</a:t>
            </a:r>
          </a:p>
          <a:p>
            <a:pPr marL="825475" lvl="1" indent="-285750" algn="l">
              <a:buFont typeface="Wingdings" panose="05000000000000000000" pitchFamily="2" charset="2"/>
              <a:buChar char="§"/>
            </a:pPr>
            <a:r>
              <a:rPr lang="en-US" dirty="0"/>
              <a:t>The most widely adopted apps in Azure AD generally follow these already</a:t>
            </a:r>
          </a:p>
          <a:p>
            <a:pPr marL="825475" lvl="1" indent="-285750" algn="l">
              <a:buFont typeface="Wingdings" panose="05000000000000000000" pitchFamily="2" charset="2"/>
              <a:buChar char="§"/>
            </a:pPr>
            <a:r>
              <a:rPr lang="en-US" dirty="0">
                <a:hlinkClick r:id="rId2"/>
              </a:rPr>
              <a:t>http://aka.ms/GraphBestPractices</a:t>
            </a:r>
            <a:r>
              <a:rPr lang="en-US" dirty="0"/>
              <a:t>  </a:t>
            </a:r>
          </a:p>
          <a:p>
            <a:pPr marL="1365199" lvl="2" indent="-285750" algn="l">
              <a:buFont typeface="Wingdings" panose="05000000000000000000" pitchFamily="2" charset="2"/>
              <a:buChar char="§"/>
            </a:pPr>
            <a:r>
              <a:rPr lang="fr-FR" b="1" dirty="0"/>
              <a:t>Use least </a:t>
            </a:r>
            <a:r>
              <a:rPr lang="fr-FR" b="1" dirty="0" err="1"/>
              <a:t>privilege</a:t>
            </a:r>
            <a:r>
              <a:rPr lang="fr-FR" dirty="0"/>
              <a:t>.</a:t>
            </a:r>
          </a:p>
          <a:p>
            <a:pPr marL="1365199" lvl="2" indent="-285750" algn="l">
              <a:buFont typeface="Wingdings" panose="05000000000000000000" pitchFamily="2" charset="2"/>
              <a:buChar char="§"/>
            </a:pPr>
            <a:r>
              <a:rPr lang="en-US" b="1" dirty="0"/>
              <a:t>Use the correct permission type based on scenarios</a:t>
            </a:r>
            <a:r>
              <a:rPr lang="en-US" dirty="0"/>
              <a:t>.</a:t>
            </a:r>
          </a:p>
          <a:p>
            <a:pPr marL="1365199" lvl="2" indent="-285750" algn="l">
              <a:buFont typeface="Wingdings" panose="05000000000000000000" pitchFamily="2" charset="2"/>
              <a:buChar char="§"/>
            </a:pPr>
            <a:r>
              <a:rPr lang="fr-FR" b="1" dirty="0" err="1"/>
              <a:t>Consider</a:t>
            </a:r>
            <a:r>
              <a:rPr lang="fr-FR" b="1" dirty="0"/>
              <a:t> multi-tenant applications</a:t>
            </a:r>
            <a:br>
              <a:rPr lang="en-US" dirty="0"/>
            </a:br>
            <a:r>
              <a:rPr lang="en-US" dirty="0"/>
              <a:t> </a:t>
            </a:r>
          </a:p>
          <a:p>
            <a:pPr marL="285750" indent="-285750" algn="l">
              <a:buFont typeface="Wingdings" panose="05000000000000000000" pitchFamily="2" charset="2"/>
              <a:buChar char="§"/>
            </a:pPr>
            <a:r>
              <a:rPr lang="en-US" dirty="0"/>
              <a:t>Show that you have been thoughtful with your permission requests:</a:t>
            </a:r>
          </a:p>
          <a:p>
            <a:pPr marL="825475" lvl="1" indent="-285750" algn="l">
              <a:buFont typeface="Wingdings" panose="05000000000000000000" pitchFamily="2" charset="2"/>
              <a:buChar char="§"/>
            </a:pPr>
            <a:r>
              <a:rPr lang="en-US" dirty="0"/>
              <a:t>Only ask for what is absolutely necessary</a:t>
            </a:r>
          </a:p>
          <a:p>
            <a:pPr marL="825475" lvl="1" indent="-285750" algn="l">
              <a:buFont typeface="Wingdings" panose="05000000000000000000" pitchFamily="2" charset="2"/>
              <a:buChar char="§"/>
            </a:pPr>
            <a:r>
              <a:rPr lang="en-US" dirty="0"/>
              <a:t>Use the correct permission type based on scenarios</a:t>
            </a:r>
          </a:p>
          <a:p>
            <a:pPr marL="825475" lvl="1" indent="-285750" algn="l">
              <a:buFont typeface="Wingdings" panose="05000000000000000000" pitchFamily="2" charset="2"/>
              <a:buChar char="§"/>
            </a:pPr>
            <a:r>
              <a:rPr lang="en-US" dirty="0"/>
              <a:t>Use incremental consent to request granular permissions just in time</a:t>
            </a:r>
          </a:p>
          <a:p>
            <a:pPr marL="825475" lvl="1" indent="-285750" algn="l">
              <a:buFont typeface="Wingdings" panose="05000000000000000000" pitchFamily="2" charset="2"/>
              <a:buChar char="§"/>
            </a:pPr>
            <a:endParaRPr lang="en-US" dirty="0"/>
          </a:p>
          <a:p>
            <a:pPr marL="285750" indent="-285750" algn="l">
              <a:buFont typeface="Wingdings" panose="05000000000000000000" pitchFamily="2" charset="2"/>
              <a:buChar char="§"/>
            </a:pPr>
            <a:r>
              <a:rPr lang="en-US" dirty="0"/>
              <a:t>Provide Terms of Service and Privacy Statement</a:t>
            </a:r>
            <a:endParaRPr lang="fr-FR" dirty="0"/>
          </a:p>
        </p:txBody>
      </p:sp>
      <p:pic>
        <p:nvPicPr>
          <p:cNvPr id="5" name="Picture 4">
            <a:extLst>
              <a:ext uri="{FF2B5EF4-FFF2-40B4-BE49-F238E27FC236}">
                <a16:creationId xmlns:a16="http://schemas.microsoft.com/office/drawing/2014/main" id="{D2FC9523-04C8-4C89-94CA-C0A856CAA791}"/>
              </a:ext>
            </a:extLst>
          </p:cNvPr>
          <p:cNvPicPr>
            <a:picLocks noChangeAspect="1"/>
          </p:cNvPicPr>
          <p:nvPr/>
        </p:nvPicPr>
        <p:blipFill rotWithShape="1">
          <a:blip r:embed="rId3"/>
          <a:srcRect l="21921" r="19212"/>
          <a:stretch/>
        </p:blipFill>
        <p:spPr>
          <a:xfrm>
            <a:off x="7214583" y="1602315"/>
            <a:ext cx="4419870" cy="4972354"/>
          </a:xfrm>
          <a:prstGeom prst="rect">
            <a:avLst/>
          </a:prstGeom>
        </p:spPr>
      </p:pic>
    </p:spTree>
    <p:extLst>
      <p:ext uri="{BB962C8B-B14F-4D97-AF65-F5344CB8AC3E}">
        <p14:creationId xmlns:p14="http://schemas.microsoft.com/office/powerpoint/2010/main" val="5912011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52338-EB4A-401D-9B42-D8C755F58B5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28</a:t>
            </a:fld>
            <a:endParaRPr lang="en-US" dirty="0"/>
          </a:p>
        </p:txBody>
      </p:sp>
      <p:sp>
        <p:nvSpPr>
          <p:cNvPr id="3" name="Text Placeholder 2">
            <a:extLst>
              <a:ext uri="{FF2B5EF4-FFF2-40B4-BE49-F238E27FC236}">
                <a16:creationId xmlns:a16="http://schemas.microsoft.com/office/drawing/2014/main" id="{02E7F69F-5650-4EC8-84BA-AA9193A33BB3}"/>
              </a:ext>
            </a:extLst>
          </p:cNvPr>
          <p:cNvSpPr>
            <a:spLocks noGrp="1"/>
          </p:cNvSpPr>
          <p:nvPr>
            <p:ph type="body" sz="quarter" idx="13"/>
          </p:nvPr>
        </p:nvSpPr>
        <p:spPr/>
        <p:txBody>
          <a:bodyPr/>
          <a:lstStyle/>
          <a:p>
            <a:r>
              <a:rPr lang="en-US" dirty="0"/>
              <a:t>Defending Against Illicit Consent Grant</a:t>
            </a:r>
            <a:endParaRPr lang="fr-FR" dirty="0"/>
          </a:p>
        </p:txBody>
      </p:sp>
      <p:sp>
        <p:nvSpPr>
          <p:cNvPr id="4" name="Rectangle 3">
            <a:extLst>
              <a:ext uri="{FF2B5EF4-FFF2-40B4-BE49-F238E27FC236}">
                <a16:creationId xmlns:a16="http://schemas.microsoft.com/office/drawing/2014/main" id="{799E7AD3-3A7B-4FE0-8105-1E564D2737E6}"/>
              </a:ext>
            </a:extLst>
          </p:cNvPr>
          <p:cNvSpPr/>
          <p:nvPr/>
        </p:nvSpPr>
        <p:spPr>
          <a:xfrm>
            <a:off x="457580" y="1727547"/>
            <a:ext cx="11154286" cy="1323439"/>
          </a:xfrm>
          <a:prstGeom prst="rect">
            <a:avLst/>
          </a:prstGeom>
        </p:spPr>
        <p:txBody>
          <a:bodyPr wrap="square">
            <a:spAutoFit/>
          </a:bodyPr>
          <a:lstStyle/>
          <a:p>
            <a:pPr marL="0" marR="0" algn="l">
              <a:spcBef>
                <a:spcPts val="0"/>
              </a:spcBef>
              <a:spcAft>
                <a:spcPts val="0"/>
              </a:spcAft>
            </a:pPr>
            <a:r>
              <a:rPr lang="en-US" sz="1600" dirty="0">
                <a:latin typeface="Segoe UI" panose="020B0502040204020203" pitchFamily="34" charset="0"/>
                <a:cs typeface="Segoe UI" panose="020B0502040204020203" pitchFamily="34" charset="0"/>
              </a:rPr>
              <a:t>An interesting blog about an emergent threat (Illicit Consent Grants) with detailed explanation (how to detect, monitor, and remediate) , with detection scripts of applications having access.</a:t>
            </a:r>
          </a:p>
          <a:p>
            <a:pPr marL="0" marR="0" algn="l">
              <a:spcBef>
                <a:spcPts val="0"/>
              </a:spcBef>
              <a:spcAft>
                <a:spcPts val="0"/>
              </a:spcAft>
            </a:pPr>
            <a:r>
              <a:rPr lang="en-US" sz="1600" dirty="0">
                <a:latin typeface="Segoe UI" panose="020B0502040204020203" pitchFamily="34" charset="0"/>
                <a:cs typeface="Segoe UI" panose="020B0502040204020203" pitchFamily="34" charset="0"/>
              </a:rPr>
              <a:t> </a:t>
            </a:r>
          </a:p>
          <a:p>
            <a:pPr marL="996925" lvl="1" indent="-457200" algn="l">
              <a:buFont typeface="Wingdings" panose="05000000000000000000" pitchFamily="2" charset="2"/>
              <a:buChar char="§"/>
            </a:pPr>
            <a:r>
              <a:rPr lang="en-US" sz="1600" b="1" dirty="0">
                <a:latin typeface="Segoe UI" panose="020B0502040204020203" pitchFamily="34" charset="0"/>
                <a:cs typeface="Segoe UI" panose="020B0502040204020203" pitchFamily="34" charset="0"/>
              </a:rPr>
              <a:t>Defending Against Illicit Consent Grants:</a:t>
            </a:r>
            <a:r>
              <a:rPr lang="en-US" sz="1600" dirty="0">
                <a:latin typeface="Segoe UI" panose="020B0502040204020203" pitchFamily="34" charset="0"/>
                <a:cs typeface="Segoe UI" panose="020B0502040204020203" pitchFamily="34" charset="0"/>
              </a:rPr>
              <a:t>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hlinkClick r:id="rId3"/>
              </a:rPr>
              <a:t>https://blogs.technet.microsoft.com/office365security/defending-against-illicit-consent-grants/</a:t>
            </a:r>
            <a:r>
              <a:rPr lang="fr-FR" sz="1600" dirty="0">
                <a:latin typeface="Segoe UI" panose="020B0502040204020203" pitchFamily="34" charset="0"/>
                <a:cs typeface="Segoe UI" panose="020B0502040204020203" pitchFamily="34" charset="0"/>
              </a:rPr>
              <a:t> </a:t>
            </a:r>
            <a:endParaRPr lang="fr-FR" sz="1600" dirty="0">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07718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AB405-3BCC-4729-ABFA-639FEEB3EC68}"/>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69D6050B-B2FB-4FF3-93C4-1EBCAB8A4C8B}"/>
              </a:ext>
            </a:extLst>
          </p:cNvPr>
          <p:cNvSpPr>
            <a:spLocks noGrp="1"/>
          </p:cNvSpPr>
          <p:nvPr>
            <p:ph type="body" sz="quarter" idx="13"/>
          </p:nvPr>
        </p:nvSpPr>
        <p:spPr/>
        <p:txBody>
          <a:bodyPr/>
          <a:lstStyle/>
          <a:p>
            <a:r>
              <a:rPr lang="en-US" dirty="0"/>
              <a:t>Azure AD Application Model</a:t>
            </a:r>
            <a:endParaRPr lang="fr-FR" dirty="0"/>
          </a:p>
        </p:txBody>
      </p:sp>
      <p:sp>
        <p:nvSpPr>
          <p:cNvPr id="6" name="Rectangle 5">
            <a:extLst>
              <a:ext uri="{FF2B5EF4-FFF2-40B4-BE49-F238E27FC236}">
                <a16:creationId xmlns:a16="http://schemas.microsoft.com/office/drawing/2014/main" id="{98A3117D-D069-45F9-927B-D4B3AE2FEDB3}"/>
              </a:ext>
            </a:extLst>
          </p:cNvPr>
          <p:cNvSpPr/>
          <p:nvPr/>
        </p:nvSpPr>
        <p:spPr>
          <a:xfrm>
            <a:off x="237398" y="1718414"/>
            <a:ext cx="11924374" cy="3785652"/>
          </a:xfrm>
          <a:prstGeom prst="rect">
            <a:avLst/>
          </a:prstGeom>
        </p:spPr>
        <p:txBody>
          <a:bodyPr wrap="square">
            <a:spAutoFit/>
          </a:bodyPr>
          <a:lstStyle/>
          <a:p>
            <a:pPr algn="l"/>
            <a:r>
              <a:rPr lang="en-US" sz="1600" dirty="0"/>
              <a:t>The application model in Azure AD is designed to sustain many different functions:</a:t>
            </a:r>
          </a:p>
          <a:p>
            <a:pPr algn="l"/>
            <a:endParaRPr lang="en-US" sz="1600" dirty="0"/>
          </a:p>
          <a:p>
            <a:pPr marL="825475" lvl="1" indent="-285750" algn="l">
              <a:buFont typeface="Wingdings" panose="05000000000000000000" pitchFamily="2" charset="2"/>
              <a:buChar char="§"/>
            </a:pPr>
            <a:r>
              <a:rPr lang="en-US" sz="1600" dirty="0"/>
              <a:t>It holds all the data required to </a:t>
            </a:r>
            <a:r>
              <a:rPr lang="en-US" sz="1600" b="1" dirty="0"/>
              <a:t>support authentication </a:t>
            </a:r>
            <a:r>
              <a:rPr lang="en-US" sz="1600" dirty="0"/>
              <a:t>at run time.</a:t>
            </a:r>
            <a:br>
              <a:rPr lang="en-US" sz="1600" dirty="0"/>
            </a:br>
            <a:endParaRPr lang="en-US" sz="1600" dirty="0"/>
          </a:p>
          <a:p>
            <a:pPr marL="825475" lvl="1" indent="-285750" algn="l">
              <a:buFont typeface="Wingdings" panose="05000000000000000000" pitchFamily="2" charset="2"/>
              <a:buChar char="§"/>
            </a:pPr>
            <a:r>
              <a:rPr lang="en-US" sz="1600" dirty="0"/>
              <a:t>It holds all the data for deciding what other resources an application might </a:t>
            </a:r>
            <a:r>
              <a:rPr lang="en-US" sz="1600" b="1" dirty="0"/>
              <a:t>need to access and </a:t>
            </a:r>
            <a:r>
              <a:rPr lang="en-US" sz="1600" dirty="0"/>
              <a:t>whether a given request should be fulfilled and under what circumstances.</a:t>
            </a:r>
            <a:br>
              <a:rPr lang="en-US" sz="1600" dirty="0"/>
            </a:br>
            <a:endParaRPr lang="en-US" sz="1600" dirty="0"/>
          </a:p>
          <a:p>
            <a:pPr marL="825475" lvl="1" indent="-285750" algn="l">
              <a:buFont typeface="Wingdings" panose="05000000000000000000" pitchFamily="2" charset="2"/>
              <a:buChar char="§"/>
            </a:pPr>
            <a:r>
              <a:rPr lang="en-US" sz="1600" dirty="0"/>
              <a:t>It provides the infrastructure for implementing </a:t>
            </a:r>
            <a:r>
              <a:rPr lang="en-US" sz="1600" b="1" dirty="0"/>
              <a:t>application provisioning</a:t>
            </a:r>
            <a:r>
              <a:rPr lang="en-US" sz="1600" dirty="0"/>
              <a:t>, both within the app developer’s tenant and to any other Azure AD tenant.</a:t>
            </a:r>
            <a:br>
              <a:rPr lang="en-US" sz="1600" dirty="0"/>
            </a:br>
            <a:endParaRPr lang="en-US" sz="1600" dirty="0"/>
          </a:p>
          <a:p>
            <a:pPr marL="825475" lvl="1" indent="-285750" algn="l">
              <a:buFont typeface="Wingdings" panose="05000000000000000000" pitchFamily="2" charset="2"/>
              <a:buChar char="§"/>
            </a:pPr>
            <a:r>
              <a:rPr lang="en-US" sz="1600" dirty="0"/>
              <a:t>It enables </a:t>
            </a:r>
            <a:r>
              <a:rPr lang="en-US" sz="1600" b="1" dirty="0"/>
              <a:t>end users </a:t>
            </a:r>
            <a:r>
              <a:rPr lang="en-US" sz="1600" dirty="0"/>
              <a:t>and </a:t>
            </a:r>
            <a:r>
              <a:rPr lang="en-US" sz="1600" b="1" dirty="0"/>
              <a:t>administrators</a:t>
            </a:r>
            <a:r>
              <a:rPr lang="en-US" sz="1600" dirty="0"/>
              <a:t> to </a:t>
            </a:r>
            <a:r>
              <a:rPr lang="en-US" sz="1600" b="1" dirty="0"/>
              <a:t>dynamically grant or deny consent </a:t>
            </a:r>
            <a:r>
              <a:rPr lang="en-US" sz="1600" dirty="0"/>
              <a:t>for the app to access resources on their behalf.</a:t>
            </a:r>
            <a:br>
              <a:rPr lang="en-US" sz="1600" dirty="0"/>
            </a:br>
            <a:endParaRPr lang="en-US" sz="1600" dirty="0"/>
          </a:p>
          <a:p>
            <a:pPr marL="825475" lvl="1" indent="-285750" algn="l">
              <a:buFont typeface="Wingdings" panose="05000000000000000000" pitchFamily="2" charset="2"/>
              <a:buChar char="§"/>
            </a:pPr>
            <a:r>
              <a:rPr lang="en-US" sz="1600" dirty="0"/>
              <a:t>It enables administrators to be the ultimate arbiters of </a:t>
            </a:r>
            <a:r>
              <a:rPr lang="en-US" sz="1600" b="1" dirty="0"/>
              <a:t>what apps are allowed to do </a:t>
            </a:r>
            <a:r>
              <a:rPr lang="en-US" sz="1600" dirty="0"/>
              <a:t>and which users can use specific apps, and in general to be stewards of how the directory resources are accessed.</a:t>
            </a:r>
          </a:p>
        </p:txBody>
      </p:sp>
    </p:spTree>
    <p:extLst>
      <p:ext uri="{BB962C8B-B14F-4D97-AF65-F5344CB8AC3E}">
        <p14:creationId xmlns:p14="http://schemas.microsoft.com/office/powerpoint/2010/main" val="16588519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613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7B4F1-839A-4AC5-8F7D-F41CBEF1A821}"/>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BE2FE2F6-88D7-4D44-802A-923FBCFC5145}"/>
              </a:ext>
            </a:extLst>
          </p:cNvPr>
          <p:cNvSpPr>
            <a:spLocks noGrp="1"/>
          </p:cNvSpPr>
          <p:nvPr>
            <p:ph type="body" sz="quarter" idx="13"/>
          </p:nvPr>
        </p:nvSpPr>
        <p:spPr/>
        <p:txBody>
          <a:bodyPr/>
          <a:lstStyle/>
          <a:p>
            <a:r>
              <a:rPr lang="en-US" dirty="0"/>
              <a:t>What is Application Consent?</a:t>
            </a:r>
            <a:endParaRPr lang="fr-FR" dirty="0"/>
          </a:p>
        </p:txBody>
      </p:sp>
      <p:sp>
        <p:nvSpPr>
          <p:cNvPr id="4" name="TextBox 3">
            <a:extLst>
              <a:ext uri="{FF2B5EF4-FFF2-40B4-BE49-F238E27FC236}">
                <a16:creationId xmlns:a16="http://schemas.microsoft.com/office/drawing/2014/main" id="{3EFBA942-86CA-48BA-B560-425475773D61}"/>
              </a:ext>
            </a:extLst>
          </p:cNvPr>
          <p:cNvSpPr txBox="1"/>
          <p:nvPr/>
        </p:nvSpPr>
        <p:spPr>
          <a:xfrm>
            <a:off x="366141" y="1851360"/>
            <a:ext cx="8685198" cy="2979277"/>
          </a:xfrm>
          <a:prstGeom prst="rect">
            <a:avLst/>
          </a:prstGeom>
          <a:noFill/>
        </p:spPr>
        <p:txBody>
          <a:bodyPr wrap="none" lIns="182880" tIns="146304" rIns="182880" bIns="146304" rtlCol="0">
            <a:spAutoFit/>
          </a:bodyPr>
          <a:lstStyle/>
          <a:p>
            <a:pPr marL="342900" lvl="0" indent="-342900" algn="l" defTabSz="932742" fontAlgn="auto">
              <a:lnSpc>
                <a:spcPct val="90000"/>
              </a:lnSpc>
              <a:spcBef>
                <a:spcPct val="20000"/>
              </a:spcBef>
              <a:buSzPct val="90000"/>
              <a:buFont typeface="Wingdings" panose="05000000000000000000" pitchFamily="2" charset="2"/>
              <a:buChar char="§"/>
            </a:pPr>
            <a:r>
              <a:rPr lang="en-US" sz="1600" b="1" dirty="0">
                <a:gradFill>
                  <a:gsLst>
                    <a:gs pos="1250">
                      <a:srgbClr val="505050"/>
                    </a:gs>
                    <a:gs pos="100000">
                      <a:srgbClr val="505050"/>
                    </a:gs>
                  </a:gsLst>
                  <a:lin ang="5400000" scaled="0"/>
                </a:gradFill>
              </a:rPr>
              <a:t>We use permissions and consent every day – </a:t>
            </a:r>
            <a:r>
              <a:rPr lang="en-US" sz="1600" dirty="0">
                <a:gradFill>
                  <a:gsLst>
                    <a:gs pos="1250">
                      <a:srgbClr val="505050"/>
                    </a:gs>
                    <a:gs pos="100000">
                      <a:srgbClr val="505050"/>
                    </a:gs>
                  </a:gsLst>
                  <a:lin ang="5400000" scaled="0"/>
                </a:gradFill>
              </a:rPr>
              <a:t>think of apps on your cell phone</a:t>
            </a:r>
          </a:p>
          <a:p>
            <a:pPr marL="628650" lvl="1" indent="-285750" algn="l" defTabSz="932742" fontAlgn="auto">
              <a:lnSpc>
                <a:spcPct val="90000"/>
              </a:lnSpc>
              <a:spcBef>
                <a:spcPct val="20000"/>
              </a:spcBef>
              <a:buSzPct val="90000"/>
              <a:buFont typeface="Wingdings" panose="05000000000000000000" pitchFamily="2" charset="2"/>
              <a:buChar char="§"/>
            </a:pPr>
            <a:r>
              <a:rPr lang="en-US" sz="1600" dirty="0">
                <a:gradFill>
                  <a:gsLst>
                    <a:gs pos="1250">
                      <a:srgbClr val="505050"/>
                    </a:gs>
                    <a:gs pos="100000">
                      <a:srgbClr val="505050"/>
                    </a:gs>
                  </a:gsLst>
                  <a:lin ang="5400000" scaled="0"/>
                </a:gradFill>
              </a:rPr>
              <a:t>The Azure AD Permissions and consent model is very similar</a:t>
            </a:r>
            <a:br>
              <a:rPr lang="en-US" sz="1600" dirty="0">
                <a:gradFill>
                  <a:gsLst>
                    <a:gs pos="1250">
                      <a:srgbClr val="505050"/>
                    </a:gs>
                    <a:gs pos="100000">
                      <a:srgbClr val="505050"/>
                    </a:gs>
                  </a:gsLst>
                  <a:lin ang="5400000" scaled="0"/>
                </a:gradFill>
              </a:rPr>
            </a:br>
            <a:endParaRPr lang="en-US" sz="1600" dirty="0">
              <a:gradFill>
                <a:gsLst>
                  <a:gs pos="1250">
                    <a:srgbClr val="505050"/>
                  </a:gs>
                  <a:gs pos="100000">
                    <a:srgbClr val="505050"/>
                  </a:gs>
                </a:gsLst>
                <a:lin ang="5400000" scaled="0"/>
              </a:gradFill>
            </a:endParaRPr>
          </a:p>
          <a:p>
            <a:pPr marL="342900" lvl="0" indent="-342900" algn="l" defTabSz="932742" fontAlgn="auto">
              <a:lnSpc>
                <a:spcPct val="90000"/>
              </a:lnSpc>
              <a:spcBef>
                <a:spcPct val="20000"/>
              </a:spcBef>
              <a:buSzPct val="90000"/>
              <a:buFont typeface="Wingdings" panose="05000000000000000000" pitchFamily="2" charset="2"/>
              <a:buChar char="§"/>
            </a:pPr>
            <a:r>
              <a:rPr lang="en-US" sz="1600" b="1" dirty="0">
                <a:solidFill>
                  <a:srgbClr val="00BCF2"/>
                </a:solidFill>
              </a:rPr>
              <a:t>Organizational data </a:t>
            </a:r>
            <a:r>
              <a:rPr lang="en-US" sz="1600" dirty="0">
                <a:gradFill>
                  <a:gsLst>
                    <a:gs pos="1250">
                      <a:srgbClr val="505050"/>
                    </a:gs>
                    <a:gs pos="100000">
                      <a:srgbClr val="505050"/>
                    </a:gs>
                  </a:gsLst>
                  <a:lin ang="5400000" scaled="0"/>
                </a:gradFill>
              </a:rPr>
              <a:t>is accessed through resource (APIs) that expose </a:t>
            </a:r>
            <a:r>
              <a:rPr lang="en-US" sz="1600" b="1" dirty="0">
                <a:solidFill>
                  <a:srgbClr val="107C10"/>
                </a:solidFill>
              </a:rPr>
              <a:t>permissions</a:t>
            </a:r>
            <a:br>
              <a:rPr lang="en-US" sz="1600" b="1" dirty="0">
                <a:solidFill>
                  <a:srgbClr val="107C10"/>
                </a:solidFill>
              </a:rPr>
            </a:br>
            <a:endParaRPr lang="en-US" sz="1600" b="1" dirty="0">
              <a:solidFill>
                <a:srgbClr val="107C10"/>
              </a:solidFill>
            </a:endParaRPr>
          </a:p>
          <a:p>
            <a:pPr marL="342900" lvl="0" indent="-342900" algn="l" defTabSz="932742" fontAlgn="auto">
              <a:lnSpc>
                <a:spcPct val="90000"/>
              </a:lnSpc>
              <a:spcBef>
                <a:spcPct val="20000"/>
              </a:spcBef>
              <a:buSzPct val="90000"/>
              <a:buFont typeface="Wingdings" panose="05000000000000000000" pitchFamily="2" charset="2"/>
              <a:buChar char="§"/>
            </a:pPr>
            <a:r>
              <a:rPr lang="en-US" sz="1600" b="1" dirty="0">
                <a:solidFill>
                  <a:srgbClr val="E81123"/>
                </a:solidFill>
              </a:rPr>
              <a:t>Applications</a:t>
            </a:r>
            <a:r>
              <a:rPr lang="en-US" sz="1600" b="1" dirty="0">
                <a:gradFill>
                  <a:gsLst>
                    <a:gs pos="1250">
                      <a:srgbClr val="505050"/>
                    </a:gs>
                    <a:gs pos="100000">
                      <a:srgbClr val="505050"/>
                    </a:gs>
                  </a:gsLst>
                  <a:lin ang="5400000" scaled="0"/>
                </a:gradFill>
              </a:rPr>
              <a:t> </a:t>
            </a:r>
            <a:r>
              <a:rPr lang="en-US" sz="1600" dirty="0">
                <a:gradFill>
                  <a:gsLst>
                    <a:gs pos="1250">
                      <a:srgbClr val="505050"/>
                    </a:gs>
                    <a:gs pos="100000">
                      <a:srgbClr val="505050"/>
                    </a:gs>
                  </a:gsLst>
                  <a:lin ang="5400000" scaled="0"/>
                </a:gradFill>
              </a:rPr>
              <a:t>need access to</a:t>
            </a:r>
            <a:r>
              <a:rPr lang="en-US" sz="1600" b="1" dirty="0">
                <a:gradFill>
                  <a:gsLst>
                    <a:gs pos="1250">
                      <a:srgbClr val="505050"/>
                    </a:gs>
                    <a:gs pos="100000">
                      <a:srgbClr val="505050"/>
                    </a:gs>
                  </a:gsLst>
                  <a:lin ang="5400000" scaled="0"/>
                </a:gradFill>
              </a:rPr>
              <a:t> </a:t>
            </a:r>
            <a:r>
              <a:rPr lang="en-US" sz="1600" b="1" dirty="0">
                <a:solidFill>
                  <a:srgbClr val="00BCF2"/>
                </a:solidFill>
              </a:rPr>
              <a:t>organizational data </a:t>
            </a:r>
            <a:r>
              <a:rPr lang="en-US" sz="1600" dirty="0">
                <a:gradFill>
                  <a:gsLst>
                    <a:gs pos="1250">
                      <a:srgbClr val="505050"/>
                    </a:gs>
                    <a:gs pos="100000">
                      <a:srgbClr val="505050"/>
                    </a:gs>
                  </a:gsLst>
                  <a:lin ang="5400000" scaled="0"/>
                </a:gradFill>
              </a:rPr>
              <a:t>at different levels</a:t>
            </a:r>
            <a:br>
              <a:rPr lang="en-US" sz="1600" dirty="0">
                <a:gradFill>
                  <a:gsLst>
                    <a:gs pos="1250">
                      <a:srgbClr val="505050"/>
                    </a:gs>
                    <a:gs pos="100000">
                      <a:srgbClr val="505050"/>
                    </a:gs>
                  </a:gsLst>
                  <a:lin ang="5400000" scaled="0"/>
                </a:gradFill>
              </a:rPr>
            </a:br>
            <a:endParaRPr lang="en-US" sz="1600" dirty="0">
              <a:gradFill>
                <a:gsLst>
                  <a:gs pos="1250">
                    <a:srgbClr val="505050"/>
                  </a:gs>
                  <a:gs pos="100000">
                    <a:srgbClr val="505050"/>
                  </a:gs>
                </a:gsLst>
                <a:lin ang="5400000" scaled="0"/>
              </a:gradFill>
            </a:endParaRPr>
          </a:p>
          <a:p>
            <a:pPr marL="342900" lvl="0" indent="-342900" algn="l" defTabSz="932742" fontAlgn="auto">
              <a:lnSpc>
                <a:spcPct val="90000"/>
              </a:lnSpc>
              <a:spcBef>
                <a:spcPct val="20000"/>
              </a:spcBef>
              <a:buSzPct val="90000"/>
              <a:buFont typeface="Wingdings" panose="05000000000000000000" pitchFamily="2" charset="2"/>
              <a:buChar char="§"/>
            </a:pPr>
            <a:r>
              <a:rPr lang="en-US" sz="1600" dirty="0">
                <a:gradFill>
                  <a:gsLst>
                    <a:gs pos="1250">
                      <a:srgbClr val="505050"/>
                    </a:gs>
                    <a:gs pos="100000">
                      <a:srgbClr val="505050"/>
                    </a:gs>
                  </a:gsLst>
                  <a:lin ang="5400000" scaled="0"/>
                </a:gradFill>
              </a:rPr>
              <a:t>Those</a:t>
            </a:r>
            <a:r>
              <a:rPr lang="en-US" sz="1600" b="1" dirty="0">
                <a:gradFill>
                  <a:gsLst>
                    <a:gs pos="1250">
                      <a:srgbClr val="505050"/>
                    </a:gs>
                    <a:gs pos="100000">
                      <a:srgbClr val="505050"/>
                    </a:gs>
                  </a:gsLst>
                  <a:lin ang="5400000" scaled="0"/>
                </a:gradFill>
              </a:rPr>
              <a:t> </a:t>
            </a:r>
            <a:r>
              <a:rPr lang="en-US" sz="1600" b="1" dirty="0">
                <a:solidFill>
                  <a:srgbClr val="107C10"/>
                </a:solidFill>
              </a:rPr>
              <a:t>permissions</a:t>
            </a:r>
            <a:r>
              <a:rPr lang="en-US" sz="1600" b="1" dirty="0">
                <a:gradFill>
                  <a:gsLst>
                    <a:gs pos="1250">
                      <a:srgbClr val="505050"/>
                    </a:gs>
                    <a:gs pos="100000">
                      <a:srgbClr val="505050"/>
                    </a:gs>
                  </a:gsLst>
                  <a:lin ang="5400000" scaled="0"/>
                </a:gradFill>
              </a:rPr>
              <a:t> </a:t>
            </a:r>
            <a:r>
              <a:rPr lang="en-US" sz="1600" dirty="0">
                <a:gradFill>
                  <a:gsLst>
                    <a:gs pos="1250">
                      <a:srgbClr val="505050"/>
                    </a:gs>
                    <a:gs pos="100000">
                      <a:srgbClr val="505050"/>
                    </a:gs>
                  </a:gsLst>
                  <a:lin ang="5400000" scaled="0"/>
                </a:gradFill>
              </a:rPr>
              <a:t>can granted through</a:t>
            </a:r>
            <a:r>
              <a:rPr lang="en-US" sz="1600" b="1" dirty="0">
                <a:gradFill>
                  <a:gsLst>
                    <a:gs pos="1250">
                      <a:srgbClr val="505050"/>
                    </a:gs>
                    <a:gs pos="100000">
                      <a:srgbClr val="505050"/>
                    </a:gs>
                  </a:gsLst>
                  <a:lin ang="5400000" scaled="0"/>
                </a:gradFill>
              </a:rPr>
              <a:t> </a:t>
            </a:r>
            <a:r>
              <a:rPr lang="en-US" sz="1600" b="1" dirty="0">
                <a:solidFill>
                  <a:srgbClr val="00188F"/>
                </a:solidFill>
              </a:rPr>
              <a:t>application consent </a:t>
            </a:r>
            <a:r>
              <a:rPr lang="en-US" sz="1600" dirty="0">
                <a:gradFill>
                  <a:gsLst>
                    <a:gs pos="1250">
                      <a:srgbClr val="505050"/>
                    </a:gs>
                    <a:gs pos="100000">
                      <a:srgbClr val="505050"/>
                    </a:gs>
                  </a:gsLst>
                  <a:lin ang="5400000" scaled="0"/>
                </a:gradFill>
              </a:rPr>
              <a:t>by an</a:t>
            </a:r>
            <a:r>
              <a:rPr lang="en-US" sz="1600" b="1" dirty="0">
                <a:gradFill>
                  <a:gsLst>
                    <a:gs pos="1250">
                      <a:srgbClr val="505050"/>
                    </a:gs>
                    <a:gs pos="100000">
                      <a:srgbClr val="505050"/>
                    </a:gs>
                  </a:gsLst>
                  <a:lin ang="5400000" scaled="0"/>
                </a:gradFill>
              </a:rPr>
              <a:t> </a:t>
            </a:r>
            <a:r>
              <a:rPr lang="en-US" sz="1600" b="1" dirty="0">
                <a:solidFill>
                  <a:srgbClr val="FFB900"/>
                </a:solidFill>
              </a:rPr>
              <a:t>admin</a:t>
            </a:r>
            <a:r>
              <a:rPr lang="en-US" sz="1600" dirty="0">
                <a:gradFill>
                  <a:gsLst>
                    <a:gs pos="1250">
                      <a:srgbClr val="505050"/>
                    </a:gs>
                    <a:gs pos="100000">
                      <a:srgbClr val="505050"/>
                    </a:gs>
                  </a:gsLst>
                  <a:lin ang="5400000" scaled="0"/>
                </a:gradFill>
              </a:rPr>
              <a:t>,</a:t>
            </a:r>
            <a:r>
              <a:rPr lang="en-US" sz="1600" b="1" dirty="0">
                <a:gradFill>
                  <a:gsLst>
                    <a:gs pos="1250">
                      <a:srgbClr val="505050"/>
                    </a:gs>
                    <a:gs pos="100000">
                      <a:srgbClr val="505050"/>
                    </a:gs>
                  </a:gsLst>
                  <a:lin ang="5400000" scaled="0"/>
                </a:gradFill>
              </a:rPr>
              <a:t> </a:t>
            </a:r>
            <a:r>
              <a:rPr lang="en-US" sz="1600" dirty="0">
                <a:gradFill>
                  <a:gsLst>
                    <a:gs pos="1250">
                      <a:srgbClr val="505050"/>
                    </a:gs>
                    <a:gs pos="100000">
                      <a:srgbClr val="505050"/>
                    </a:gs>
                  </a:gsLst>
                  <a:lin ang="5400000" scaled="0"/>
                </a:gradFill>
              </a:rPr>
              <a:t>or</a:t>
            </a:r>
            <a:r>
              <a:rPr lang="en-US" sz="1600" b="1" dirty="0">
                <a:gradFill>
                  <a:gsLst>
                    <a:gs pos="1250">
                      <a:srgbClr val="505050"/>
                    </a:gs>
                    <a:gs pos="100000">
                      <a:srgbClr val="505050"/>
                    </a:gs>
                  </a:gsLst>
                  <a:lin ang="5400000" scaled="0"/>
                </a:gradFill>
              </a:rPr>
              <a:t> </a:t>
            </a:r>
            <a:r>
              <a:rPr lang="en-US" sz="1600" b="1" dirty="0">
                <a:solidFill>
                  <a:srgbClr val="FFB900"/>
                </a:solidFill>
              </a:rPr>
              <a:t>end user</a:t>
            </a:r>
            <a:br>
              <a:rPr lang="en-US" sz="1600" b="1" dirty="0">
                <a:solidFill>
                  <a:srgbClr val="FFB900"/>
                </a:solidFill>
              </a:rPr>
            </a:br>
            <a:endParaRPr lang="en-US" sz="1600" b="1" dirty="0">
              <a:solidFill>
                <a:srgbClr val="FFB900"/>
              </a:solidFill>
            </a:endParaRPr>
          </a:p>
          <a:p>
            <a:pPr marL="342900" lvl="0" indent="-342900" algn="l" defTabSz="932742" fontAlgn="auto">
              <a:lnSpc>
                <a:spcPct val="90000"/>
              </a:lnSpc>
              <a:spcBef>
                <a:spcPct val="20000"/>
              </a:spcBef>
              <a:buSzPct val="90000"/>
              <a:buFont typeface="Wingdings" panose="05000000000000000000" pitchFamily="2" charset="2"/>
              <a:buChar char="§"/>
            </a:pPr>
            <a:r>
              <a:rPr lang="en-US" sz="1600" dirty="0">
                <a:gradFill>
                  <a:gsLst>
                    <a:gs pos="1250">
                      <a:srgbClr val="505050"/>
                    </a:gs>
                    <a:gs pos="100000">
                      <a:srgbClr val="505050"/>
                    </a:gs>
                  </a:gsLst>
                  <a:lin ang="5400000" scaled="0"/>
                </a:gradFill>
              </a:rPr>
              <a:t>Those</a:t>
            </a:r>
            <a:r>
              <a:rPr lang="en-US" sz="1600" b="1" dirty="0">
                <a:gradFill>
                  <a:gsLst>
                    <a:gs pos="1250">
                      <a:srgbClr val="505050"/>
                    </a:gs>
                    <a:gs pos="100000">
                      <a:srgbClr val="505050"/>
                    </a:gs>
                  </a:gsLst>
                  <a:lin ang="5400000" scaled="0"/>
                </a:gradFill>
              </a:rPr>
              <a:t> </a:t>
            </a:r>
            <a:r>
              <a:rPr lang="en-US" sz="1600" b="1" dirty="0">
                <a:solidFill>
                  <a:srgbClr val="107C10"/>
                </a:solidFill>
              </a:rPr>
              <a:t>permissions</a:t>
            </a:r>
            <a:r>
              <a:rPr lang="en-US" sz="1600" b="1" dirty="0">
                <a:gradFill>
                  <a:gsLst>
                    <a:gs pos="1250">
                      <a:srgbClr val="505050"/>
                    </a:gs>
                    <a:gs pos="100000">
                      <a:srgbClr val="505050"/>
                    </a:gs>
                  </a:gsLst>
                  <a:lin ang="5400000" scaled="0"/>
                </a:gradFill>
              </a:rPr>
              <a:t> </a:t>
            </a:r>
            <a:r>
              <a:rPr lang="en-US" sz="1600" dirty="0">
                <a:gradFill>
                  <a:gsLst>
                    <a:gs pos="1250">
                      <a:srgbClr val="505050"/>
                    </a:gs>
                    <a:gs pos="100000">
                      <a:srgbClr val="505050"/>
                    </a:gs>
                  </a:gsLst>
                  <a:lin ang="5400000" scaled="0"/>
                </a:gradFill>
              </a:rPr>
              <a:t>can be managed over time by an</a:t>
            </a:r>
            <a:r>
              <a:rPr lang="en-US" sz="1600" b="1" dirty="0">
                <a:gradFill>
                  <a:gsLst>
                    <a:gs pos="1250">
                      <a:srgbClr val="505050"/>
                    </a:gs>
                    <a:gs pos="100000">
                      <a:srgbClr val="505050"/>
                    </a:gs>
                  </a:gsLst>
                  <a:lin ang="5400000" scaled="0"/>
                </a:gradFill>
              </a:rPr>
              <a:t> </a:t>
            </a:r>
            <a:r>
              <a:rPr lang="en-US" sz="1600" b="1" dirty="0">
                <a:solidFill>
                  <a:srgbClr val="FFB900"/>
                </a:solidFill>
              </a:rPr>
              <a:t>end user</a:t>
            </a:r>
            <a:r>
              <a:rPr lang="en-US" sz="1600" dirty="0">
                <a:gradFill>
                  <a:gsLst>
                    <a:gs pos="1250">
                      <a:srgbClr val="505050"/>
                    </a:gs>
                    <a:gs pos="100000">
                      <a:srgbClr val="505050"/>
                    </a:gs>
                  </a:gsLst>
                  <a:lin ang="5400000" scaled="0"/>
                </a:gradFill>
              </a:rPr>
              <a:t>,</a:t>
            </a:r>
            <a:r>
              <a:rPr lang="en-US" sz="1600" b="1" dirty="0">
                <a:gradFill>
                  <a:gsLst>
                    <a:gs pos="1250">
                      <a:srgbClr val="505050"/>
                    </a:gs>
                    <a:gs pos="100000">
                      <a:srgbClr val="505050"/>
                    </a:gs>
                  </a:gsLst>
                  <a:lin ang="5400000" scaled="0"/>
                </a:gradFill>
              </a:rPr>
              <a:t> </a:t>
            </a:r>
            <a:r>
              <a:rPr lang="en-US" sz="1600" b="1" dirty="0">
                <a:solidFill>
                  <a:srgbClr val="FFB900"/>
                </a:solidFill>
              </a:rPr>
              <a:t>admin</a:t>
            </a:r>
            <a:r>
              <a:rPr lang="en-US" sz="1600" dirty="0">
                <a:gradFill>
                  <a:gsLst>
                    <a:gs pos="1250">
                      <a:srgbClr val="505050"/>
                    </a:gs>
                    <a:gs pos="100000">
                      <a:srgbClr val="505050"/>
                    </a:gs>
                  </a:gsLst>
                  <a:lin ang="5400000" scaled="0"/>
                </a:gradFill>
              </a:rPr>
              <a:t>,</a:t>
            </a:r>
            <a:r>
              <a:rPr lang="en-US" sz="1600" b="1" dirty="0">
                <a:gradFill>
                  <a:gsLst>
                    <a:gs pos="1250">
                      <a:srgbClr val="505050"/>
                    </a:gs>
                    <a:gs pos="100000">
                      <a:srgbClr val="505050"/>
                    </a:gs>
                  </a:gsLst>
                  <a:lin ang="5400000" scaled="0"/>
                </a:gradFill>
              </a:rPr>
              <a:t> </a:t>
            </a:r>
            <a:r>
              <a:rPr lang="en-US" sz="1600" dirty="0">
                <a:gradFill>
                  <a:gsLst>
                    <a:gs pos="1250">
                      <a:srgbClr val="505050"/>
                    </a:gs>
                    <a:gs pos="100000">
                      <a:srgbClr val="505050"/>
                    </a:gs>
                  </a:gsLst>
                  <a:lin ang="5400000" scaled="0"/>
                </a:gradFill>
              </a:rPr>
              <a:t>or</a:t>
            </a:r>
            <a:r>
              <a:rPr lang="en-US" sz="1600" b="1" dirty="0">
                <a:gradFill>
                  <a:gsLst>
                    <a:gs pos="1250">
                      <a:srgbClr val="505050"/>
                    </a:gs>
                    <a:gs pos="100000">
                      <a:srgbClr val="505050"/>
                    </a:gs>
                  </a:gsLst>
                  <a:lin ang="5400000" scaled="0"/>
                </a:gradFill>
              </a:rPr>
              <a:t> </a:t>
            </a:r>
            <a:r>
              <a:rPr lang="en-US" sz="1600" b="1" dirty="0">
                <a:solidFill>
                  <a:srgbClr val="FFB900"/>
                </a:solidFill>
              </a:rPr>
              <a:t>developer</a:t>
            </a:r>
          </a:p>
          <a:p>
            <a:pPr marL="285750" indent="-285750">
              <a:lnSpc>
                <a:spcPct val="90000"/>
              </a:lnSpc>
              <a:spcAft>
                <a:spcPts val="600"/>
              </a:spcAft>
              <a:buFont typeface="Wingdings" panose="05000000000000000000" pitchFamily="2" charset="2"/>
              <a:buChar char="§"/>
            </a:pPr>
            <a:endParaRPr lang="fr-FR"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6286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074E92-D8DC-4AD2-9B08-96D38BFC2AF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a:t>
            </a:fld>
            <a:endParaRPr lang="en-US" dirty="0"/>
          </a:p>
        </p:txBody>
      </p:sp>
      <p:sp>
        <p:nvSpPr>
          <p:cNvPr id="3" name="Text Placeholder 2">
            <a:extLst>
              <a:ext uri="{FF2B5EF4-FFF2-40B4-BE49-F238E27FC236}">
                <a16:creationId xmlns:a16="http://schemas.microsoft.com/office/drawing/2014/main" id="{CB6CBFC6-8151-4813-98F6-B818A03E6916}"/>
              </a:ext>
            </a:extLst>
          </p:cNvPr>
          <p:cNvSpPr>
            <a:spLocks noGrp="1"/>
          </p:cNvSpPr>
          <p:nvPr>
            <p:ph type="body" sz="quarter" idx="13"/>
          </p:nvPr>
        </p:nvSpPr>
        <p:spPr/>
        <p:txBody>
          <a:bodyPr/>
          <a:lstStyle/>
          <a:p>
            <a:r>
              <a:rPr lang="en-US" dirty="0"/>
              <a:t>Terminology</a:t>
            </a:r>
            <a:endParaRPr lang="fr-FR" dirty="0"/>
          </a:p>
        </p:txBody>
      </p:sp>
      <p:sp>
        <p:nvSpPr>
          <p:cNvPr id="4" name="Rectangle 3">
            <a:extLst>
              <a:ext uri="{FF2B5EF4-FFF2-40B4-BE49-F238E27FC236}">
                <a16:creationId xmlns:a16="http://schemas.microsoft.com/office/drawing/2014/main" id="{2C8C6AFD-B817-4382-943F-74C64ECCE17C}"/>
              </a:ext>
            </a:extLst>
          </p:cNvPr>
          <p:cNvSpPr/>
          <p:nvPr/>
        </p:nvSpPr>
        <p:spPr>
          <a:xfrm>
            <a:off x="457580" y="1818206"/>
            <a:ext cx="11338436" cy="4031873"/>
          </a:xfrm>
          <a:prstGeom prst="rect">
            <a:avLst/>
          </a:prstGeom>
        </p:spPr>
        <p:txBody>
          <a:bodyPr wrap="square">
            <a:spAutoFit/>
          </a:bodyPr>
          <a:lstStyle/>
          <a:p>
            <a:pPr marL="285750" indent="-285750" algn="l">
              <a:buFont typeface="Wingdings" panose="05000000000000000000" pitchFamily="2" charset="2"/>
              <a:buChar char="§"/>
            </a:pPr>
            <a:r>
              <a:rPr lang="en-US" sz="1600" b="1" dirty="0">
                <a:solidFill>
                  <a:srgbClr val="0070C0"/>
                </a:solidFill>
              </a:rPr>
              <a:t>Client</a:t>
            </a:r>
          </a:p>
          <a:p>
            <a:pPr marL="825475" lvl="1" indent="-285750" algn="l">
              <a:buFont typeface="Wingdings" panose="05000000000000000000" pitchFamily="2" charset="2"/>
              <a:buChar char="§"/>
            </a:pPr>
            <a:r>
              <a:rPr lang="en-US" sz="1600" dirty="0"/>
              <a:t>The </a:t>
            </a:r>
            <a:r>
              <a:rPr lang="en-US" sz="1600" b="1" dirty="0"/>
              <a:t>client application </a:t>
            </a:r>
            <a:r>
              <a:rPr lang="en-US" sz="1600" dirty="0"/>
              <a:t>requesting access to data</a:t>
            </a:r>
          </a:p>
          <a:p>
            <a:pPr marL="285750" indent="-285750" algn="l">
              <a:buFont typeface="Wingdings" panose="05000000000000000000" pitchFamily="2" charset="2"/>
              <a:buChar char="§"/>
            </a:pPr>
            <a:r>
              <a:rPr lang="en-US" sz="1600" b="1" dirty="0">
                <a:solidFill>
                  <a:srgbClr val="0070C0"/>
                </a:solidFill>
              </a:rPr>
              <a:t>Resource</a:t>
            </a:r>
          </a:p>
          <a:p>
            <a:pPr marL="825475" lvl="1" indent="-285750" algn="l">
              <a:buFont typeface="Wingdings" panose="05000000000000000000" pitchFamily="2" charset="2"/>
              <a:buChar char="§"/>
            </a:pPr>
            <a:r>
              <a:rPr lang="en-US" sz="1600" dirty="0"/>
              <a:t>The </a:t>
            </a:r>
            <a:r>
              <a:rPr lang="en-US" sz="1600" b="1" dirty="0"/>
              <a:t>application/service </a:t>
            </a:r>
            <a:r>
              <a:rPr lang="en-US" sz="1600" dirty="0"/>
              <a:t>(usually a web API  - such GRAPH API) that exposes data</a:t>
            </a:r>
          </a:p>
          <a:p>
            <a:pPr marL="285750" indent="-285750" algn="l">
              <a:buFont typeface="Wingdings" panose="05000000000000000000" pitchFamily="2" charset="2"/>
              <a:buChar char="§"/>
            </a:pPr>
            <a:r>
              <a:rPr lang="en-US" sz="1600" b="1" dirty="0">
                <a:solidFill>
                  <a:srgbClr val="0070C0"/>
                </a:solidFill>
              </a:rPr>
              <a:t>Permission</a:t>
            </a:r>
          </a:p>
          <a:p>
            <a:pPr marL="825475" lvl="1" indent="-285750" algn="l">
              <a:buFont typeface="Wingdings" panose="05000000000000000000" pitchFamily="2" charset="2"/>
              <a:buChar char="§"/>
            </a:pPr>
            <a:r>
              <a:rPr lang="en-US" sz="1600" dirty="0"/>
              <a:t>The ability for a </a:t>
            </a:r>
            <a:r>
              <a:rPr lang="en-US" sz="1600" b="1" dirty="0"/>
              <a:t>client application </a:t>
            </a:r>
            <a:r>
              <a:rPr lang="en-US" sz="1600" dirty="0"/>
              <a:t>to perform some action on some </a:t>
            </a:r>
            <a:r>
              <a:rPr lang="en-US" sz="1600" b="1" dirty="0"/>
              <a:t>data</a:t>
            </a:r>
            <a:r>
              <a:rPr lang="en-US" sz="1600" dirty="0"/>
              <a:t> owned by a </a:t>
            </a:r>
            <a:r>
              <a:rPr lang="en-US" sz="1600" b="1" dirty="0"/>
              <a:t>resource application </a:t>
            </a:r>
          </a:p>
          <a:p>
            <a:pPr marL="1365199" lvl="2" indent="-285750" algn="l">
              <a:buFont typeface="Wingdings" panose="05000000000000000000" pitchFamily="2" charset="2"/>
              <a:buChar char="§"/>
            </a:pPr>
            <a:r>
              <a:rPr lang="en-US" sz="1600" dirty="0"/>
              <a:t>e.g. read a user’s OneDrive files through Microsoft Graph</a:t>
            </a:r>
          </a:p>
          <a:p>
            <a:pPr marL="285750" indent="-285750" algn="l">
              <a:buFont typeface="Wingdings" panose="05000000000000000000" pitchFamily="2" charset="2"/>
              <a:buChar char="§"/>
            </a:pPr>
            <a:r>
              <a:rPr lang="en-US" sz="1600" b="1" dirty="0">
                <a:solidFill>
                  <a:srgbClr val="0070C0"/>
                </a:solidFill>
              </a:rPr>
              <a:t>Consent prompt</a:t>
            </a:r>
          </a:p>
          <a:p>
            <a:pPr marL="825475" lvl="1" indent="-285750" algn="l">
              <a:buFont typeface="Wingdings" panose="05000000000000000000" pitchFamily="2" charset="2"/>
              <a:buChar char="§"/>
            </a:pPr>
            <a:r>
              <a:rPr lang="en-US" sz="1600" dirty="0"/>
              <a:t>The process by which a user is asked to grant an application the </a:t>
            </a:r>
            <a:r>
              <a:rPr lang="en-US" sz="1600" b="1" dirty="0"/>
              <a:t>permission(s)</a:t>
            </a:r>
            <a:r>
              <a:rPr lang="en-US" sz="1600" dirty="0"/>
              <a:t> it has requested</a:t>
            </a:r>
          </a:p>
          <a:p>
            <a:pPr marL="285750" indent="-285750" algn="l">
              <a:buFont typeface="Wingdings" panose="05000000000000000000" pitchFamily="2" charset="2"/>
              <a:buChar char="§"/>
            </a:pPr>
            <a:r>
              <a:rPr lang="en-US" sz="1600" b="1" dirty="0">
                <a:solidFill>
                  <a:srgbClr val="0070C0"/>
                </a:solidFill>
              </a:rPr>
              <a:t>Consent grant</a:t>
            </a:r>
          </a:p>
          <a:p>
            <a:pPr marL="825475" lvl="1" indent="-285750" algn="l">
              <a:buFont typeface="Wingdings" panose="05000000000000000000" pitchFamily="2" charset="2"/>
              <a:buChar char="§"/>
            </a:pPr>
            <a:r>
              <a:rPr lang="en-US" sz="1600" dirty="0"/>
              <a:t>The result of saying “yes” to a consent prompt</a:t>
            </a:r>
          </a:p>
          <a:p>
            <a:pPr marL="285750" indent="-285750" algn="l">
              <a:buFont typeface="Wingdings" panose="05000000000000000000" pitchFamily="2" charset="2"/>
              <a:buChar char="§"/>
            </a:pPr>
            <a:r>
              <a:rPr lang="en-US" sz="1600" b="1" dirty="0">
                <a:solidFill>
                  <a:srgbClr val="0070C0"/>
                </a:solidFill>
              </a:rPr>
              <a:t>Admin(</a:t>
            </a:r>
            <a:r>
              <a:rPr lang="en-US" sz="1600" b="1" dirty="0" err="1">
                <a:solidFill>
                  <a:srgbClr val="0070C0"/>
                </a:solidFill>
              </a:rPr>
              <a:t>istrative</a:t>
            </a:r>
            <a:r>
              <a:rPr lang="en-US" sz="1600" b="1" dirty="0">
                <a:solidFill>
                  <a:srgbClr val="0070C0"/>
                </a:solidFill>
              </a:rPr>
              <a:t>) Consent</a:t>
            </a:r>
          </a:p>
          <a:p>
            <a:pPr marL="825475" lvl="1" indent="-285750" algn="l">
              <a:buFont typeface="Wingdings" panose="05000000000000000000" pitchFamily="2" charset="2"/>
              <a:buChar char="§"/>
            </a:pPr>
            <a:r>
              <a:rPr lang="en-US" sz="1600" dirty="0"/>
              <a:t>The process by which a company administrator grants an </a:t>
            </a:r>
            <a:r>
              <a:rPr lang="en-US" sz="1600" b="1" dirty="0"/>
              <a:t>application</a:t>
            </a:r>
            <a:r>
              <a:rPr lang="en-US" sz="1600" dirty="0"/>
              <a:t> one or more </a:t>
            </a:r>
            <a:r>
              <a:rPr lang="en-US" sz="1600" b="1" dirty="0"/>
              <a:t>permissions</a:t>
            </a:r>
            <a:r>
              <a:rPr lang="en-US" sz="1600" dirty="0"/>
              <a:t> that cannot be granted by a regular user. These permissions may:</a:t>
            </a:r>
          </a:p>
          <a:p>
            <a:pPr marL="1365199" lvl="2" indent="-285750" algn="l">
              <a:buFont typeface="Wingdings" panose="05000000000000000000" pitchFamily="2" charset="2"/>
              <a:buChar char="§"/>
            </a:pPr>
            <a:r>
              <a:rPr lang="en-US" sz="1600" dirty="0"/>
              <a:t>Allow the app to perform high privilege operations- admin-restricted permissions</a:t>
            </a:r>
          </a:p>
          <a:p>
            <a:pPr marL="1365199" lvl="2" indent="-285750" algn="l">
              <a:buFont typeface="Wingdings" panose="05000000000000000000" pitchFamily="2" charset="2"/>
              <a:buChar char="§"/>
            </a:pPr>
            <a:r>
              <a:rPr lang="en-US" sz="1600" dirty="0"/>
              <a:t>Apply to all users in the organization</a:t>
            </a:r>
          </a:p>
        </p:txBody>
      </p:sp>
    </p:spTree>
    <p:extLst>
      <p:ext uri="{BB962C8B-B14F-4D97-AF65-F5344CB8AC3E}">
        <p14:creationId xmlns:p14="http://schemas.microsoft.com/office/powerpoint/2010/main" val="16939450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D81DA-B254-4EFE-AC93-17D14F1DDEC0}"/>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5</a:t>
            </a:fld>
            <a:endParaRPr lang="en-US" dirty="0"/>
          </a:p>
        </p:txBody>
      </p:sp>
      <p:sp>
        <p:nvSpPr>
          <p:cNvPr id="3" name="Text Placeholder 2">
            <a:extLst>
              <a:ext uri="{FF2B5EF4-FFF2-40B4-BE49-F238E27FC236}">
                <a16:creationId xmlns:a16="http://schemas.microsoft.com/office/drawing/2014/main" id="{80BD9F12-8D7F-4803-AC1A-1452D9D8CE0A}"/>
              </a:ext>
            </a:extLst>
          </p:cNvPr>
          <p:cNvSpPr>
            <a:spLocks noGrp="1"/>
          </p:cNvSpPr>
          <p:nvPr>
            <p:ph type="body" sz="quarter" idx="13"/>
          </p:nvPr>
        </p:nvSpPr>
        <p:spPr/>
        <p:txBody>
          <a:bodyPr/>
          <a:lstStyle/>
          <a:p>
            <a:r>
              <a:rPr lang="en-US" dirty="0">
                <a:latin typeface="Segoe UI Light" panose="020B0502040204020203" pitchFamily="34" charset="0"/>
                <a:cs typeface="Segoe UI Light" panose="020B0502040204020203" pitchFamily="34" charset="0"/>
              </a:rPr>
              <a:t>Core concepts : </a:t>
            </a:r>
            <a:r>
              <a:rPr lang="fr-FR" dirty="0"/>
              <a:t>Azure AD Application Model -  </a:t>
            </a:r>
            <a:r>
              <a:rPr lang="en-US" dirty="0">
                <a:latin typeface="Segoe UI Light" panose="020B0502040204020203" pitchFamily="34" charset="0"/>
                <a:cs typeface="Segoe UI Light" panose="020B0502040204020203" pitchFamily="34" charset="0"/>
              </a:rPr>
              <a:t>Registering an application</a:t>
            </a:r>
            <a:endParaRPr lang="fr-FR" dirty="0"/>
          </a:p>
        </p:txBody>
      </p:sp>
      <p:sp>
        <p:nvSpPr>
          <p:cNvPr id="5" name="Rectangle 4">
            <a:extLst>
              <a:ext uri="{FF2B5EF4-FFF2-40B4-BE49-F238E27FC236}">
                <a16:creationId xmlns:a16="http://schemas.microsoft.com/office/drawing/2014/main" id="{D4F0DA07-5948-4D66-881C-AFDE34BB4662}"/>
              </a:ext>
            </a:extLst>
          </p:cNvPr>
          <p:cNvSpPr/>
          <p:nvPr/>
        </p:nvSpPr>
        <p:spPr>
          <a:xfrm>
            <a:off x="454025" y="1608435"/>
            <a:ext cx="11341991" cy="5293757"/>
          </a:xfrm>
          <a:prstGeom prst="rect">
            <a:avLst/>
          </a:prstGeom>
        </p:spPr>
        <p:txBody>
          <a:bodyPr wrap="square">
            <a:spAutoFit/>
          </a:bodyPr>
          <a:lstStyle/>
          <a:p>
            <a:pPr marL="285750" indent="-285750" algn="l">
              <a:buFont typeface="Wingdings" panose="05000000000000000000" pitchFamily="2" charset="2"/>
              <a:buChar char="§"/>
            </a:pPr>
            <a:r>
              <a:rPr lang="en-US" sz="1600" b="1" dirty="0"/>
              <a:t>Any application that wants to use the capabilities of Azure AD must first be registered in an Azure AD tenant.</a:t>
            </a:r>
          </a:p>
          <a:p>
            <a:pPr marL="825475" lvl="1" indent="-285750" algn="l">
              <a:buFont typeface="Wingdings" panose="05000000000000000000" pitchFamily="2" charset="2"/>
              <a:buChar char="§"/>
            </a:pPr>
            <a:r>
              <a:rPr lang="en-US" sz="1600" dirty="0">
                <a:latin typeface="Arial"/>
                <a:cs typeface="Arial" charset="0"/>
                <a:sym typeface="Arial"/>
              </a:rPr>
              <a:t>Allows Secure Sign in and Authorization</a:t>
            </a:r>
            <a:r>
              <a:rPr lang="en-US" sz="1600" b="1" dirty="0"/>
              <a:t> </a:t>
            </a:r>
            <a:br>
              <a:rPr lang="en-US" sz="1600" b="1" dirty="0"/>
            </a:br>
            <a:endParaRPr lang="en-US" sz="1600" b="1" dirty="0"/>
          </a:p>
          <a:p>
            <a:pPr marL="285750" indent="-285750" algn="l">
              <a:buFont typeface="Wingdings" panose="05000000000000000000" pitchFamily="2" charset="2"/>
              <a:buChar char="§"/>
            </a:pPr>
            <a:r>
              <a:rPr lang="en-US" sz="1600" b="1" dirty="0"/>
              <a:t>Azure AD only issue tokens to applications registered in the tenant</a:t>
            </a:r>
          </a:p>
          <a:p>
            <a:pPr marL="285750" indent="-285750" algn="l">
              <a:buFont typeface="Wingdings" panose="05000000000000000000" pitchFamily="2" charset="2"/>
              <a:buChar char="§"/>
            </a:pPr>
            <a:endParaRPr lang="en-US" sz="1600" b="1" dirty="0"/>
          </a:p>
          <a:p>
            <a:pPr marL="285750" indent="-285750" algn="l">
              <a:buFont typeface="Wingdings" panose="05000000000000000000" pitchFamily="2" charset="2"/>
              <a:buChar char="§"/>
            </a:pPr>
            <a:r>
              <a:rPr lang="en-US" sz="1600" dirty="0"/>
              <a:t>Application represented in Azure AD by 2 object classes:</a:t>
            </a:r>
          </a:p>
          <a:p>
            <a:pPr marL="825475" lvl="1" indent="-285750" algn="l">
              <a:buFont typeface="Wingdings" panose="05000000000000000000" pitchFamily="2" charset="2"/>
              <a:buChar char="§"/>
            </a:pPr>
            <a:r>
              <a:rPr lang="en-US" sz="1400" b="1" dirty="0">
                <a:solidFill>
                  <a:srgbClr val="0070C0"/>
                </a:solidFill>
              </a:rPr>
              <a:t>Application object </a:t>
            </a:r>
            <a:r>
              <a:rPr lang="en-US" sz="1400" dirty="0"/>
              <a:t>– Stores information about the application</a:t>
            </a:r>
          </a:p>
          <a:p>
            <a:pPr marL="825475" lvl="1" indent="-285750" algn="l">
              <a:buFont typeface="Wingdings" panose="05000000000000000000" pitchFamily="2" charset="2"/>
              <a:buChar char="§"/>
            </a:pPr>
            <a:r>
              <a:rPr lang="en-US" sz="1400" b="1" dirty="0">
                <a:solidFill>
                  <a:srgbClr val="0070C0"/>
                </a:solidFill>
              </a:rPr>
              <a:t>Service Principal object(s)</a:t>
            </a:r>
            <a:r>
              <a:rPr lang="en-US" sz="1400" b="1" dirty="0"/>
              <a:t> </a:t>
            </a:r>
            <a:r>
              <a:rPr lang="en-US" sz="1400" dirty="0"/>
              <a:t>– Represents an “instance” of the application</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t>How does an application get registered in a tenant? </a:t>
            </a:r>
            <a:br>
              <a:rPr lang="en-US" sz="1600" dirty="0"/>
            </a:br>
            <a:r>
              <a:rPr lang="en-US" sz="1600" dirty="0"/>
              <a:t>2 cases : </a:t>
            </a:r>
          </a:p>
          <a:p>
            <a:pPr marL="825475" lvl="1" indent="-285750" algn="l">
              <a:buFont typeface="Wingdings" panose="05000000000000000000" pitchFamily="2" charset="2"/>
              <a:buChar char="§"/>
            </a:pPr>
            <a:r>
              <a:rPr lang="en-US" sz="1400" u="sng" dirty="0"/>
              <a:t>Single tenant application</a:t>
            </a:r>
          </a:p>
          <a:p>
            <a:pPr marL="1365199" lvl="2" indent="-285750" algn="l">
              <a:buFont typeface="Wingdings" panose="05000000000000000000" pitchFamily="2" charset="2"/>
              <a:buChar char="§"/>
            </a:pPr>
            <a:r>
              <a:rPr lang="en-US" sz="1200" dirty="0"/>
              <a:t>App for users in a single organization</a:t>
            </a:r>
          </a:p>
          <a:p>
            <a:pPr marL="1365199" lvl="2" indent="-285750" algn="l">
              <a:buFont typeface="Wingdings" panose="05000000000000000000" pitchFamily="2" charset="2"/>
              <a:buChar char="§"/>
            </a:pPr>
            <a:r>
              <a:rPr lang="en-US" sz="1200" dirty="0"/>
              <a:t>Admin or user registers app in directory tenant</a:t>
            </a:r>
          </a:p>
          <a:p>
            <a:pPr marL="1365199" lvl="2" indent="-285750" algn="l">
              <a:buFont typeface="Wingdings" panose="05000000000000000000" pitchFamily="2" charset="2"/>
              <a:buChar char="§"/>
            </a:pPr>
            <a:r>
              <a:rPr lang="en-US" sz="1200" b="1" dirty="0"/>
              <a:t>1 Application object + 1 Service Principal object in the same tenant</a:t>
            </a:r>
          </a:p>
          <a:p>
            <a:pPr marL="825475" lvl="1" indent="-285750" algn="l">
              <a:buFont typeface="Wingdings" panose="05000000000000000000" pitchFamily="2" charset="2"/>
              <a:buChar char="§"/>
            </a:pPr>
            <a:r>
              <a:rPr lang="en-US" sz="1400" u="sng" dirty="0"/>
              <a:t>Multi-tenant application</a:t>
            </a:r>
          </a:p>
          <a:p>
            <a:pPr marL="1365199" lvl="2" indent="-285750" algn="l">
              <a:buFont typeface="Wingdings" panose="05000000000000000000" pitchFamily="2" charset="2"/>
              <a:buChar char="§"/>
            </a:pPr>
            <a:r>
              <a:rPr lang="en-US" sz="1200" dirty="0"/>
              <a:t>App for users in multiple organizations</a:t>
            </a:r>
          </a:p>
          <a:p>
            <a:pPr marL="1365199" lvl="2" indent="-285750" algn="l">
              <a:buFont typeface="Wingdings" panose="05000000000000000000" pitchFamily="2" charset="2"/>
              <a:buChar char="§"/>
            </a:pPr>
            <a:r>
              <a:rPr lang="en-US" sz="1200" dirty="0"/>
              <a:t>Admin or user registers app in developer’s directory tenant</a:t>
            </a:r>
          </a:p>
          <a:p>
            <a:pPr marL="1365199" lvl="2" indent="-285750" algn="l">
              <a:buFont typeface="Wingdings" panose="05000000000000000000" pitchFamily="2" charset="2"/>
              <a:buChar char="§"/>
            </a:pPr>
            <a:r>
              <a:rPr lang="en-US" sz="1200" dirty="0"/>
              <a:t>Admin configures application to be multi-tenant</a:t>
            </a:r>
          </a:p>
          <a:p>
            <a:pPr marL="1365199" lvl="2" indent="-285750" algn="l">
              <a:buFont typeface="Wingdings" panose="05000000000000000000" pitchFamily="2" charset="2"/>
              <a:buChar char="§"/>
            </a:pPr>
            <a:r>
              <a:rPr lang="en-US" sz="1200" dirty="0"/>
              <a:t>User prompted to consent based on permissions required by application</a:t>
            </a:r>
          </a:p>
          <a:p>
            <a:pPr marL="1365199" lvl="2" indent="-285750" algn="l">
              <a:buFont typeface="Wingdings" panose="05000000000000000000" pitchFamily="2" charset="2"/>
              <a:buChar char="§"/>
            </a:pPr>
            <a:r>
              <a:rPr lang="en-US" sz="1200" dirty="0"/>
              <a:t>Consent registers application in user’s tenant</a:t>
            </a:r>
          </a:p>
          <a:p>
            <a:pPr marL="1365199" lvl="2" indent="-285750" algn="l">
              <a:buFont typeface="Wingdings" panose="05000000000000000000" pitchFamily="2" charset="2"/>
              <a:buChar char="§"/>
            </a:pPr>
            <a:r>
              <a:rPr lang="en-US" sz="1200" b="1" dirty="0"/>
              <a:t>1 Application object in developer’s tenant + a Service Principal objects in each customer tenant</a:t>
            </a:r>
          </a:p>
          <a:p>
            <a:pPr marL="285750" indent="-285750" algn="l">
              <a:buFont typeface="Wingdings" panose="05000000000000000000" pitchFamily="2" charset="2"/>
              <a:buChar char="§"/>
            </a:pPr>
            <a:r>
              <a:rPr lang="en-US" sz="1600" dirty="0"/>
              <a:t>Tools for registering an application</a:t>
            </a:r>
          </a:p>
          <a:p>
            <a:pPr marL="825475" lvl="1" indent="-285750" algn="l">
              <a:buFont typeface="Wingdings" panose="05000000000000000000" pitchFamily="2" charset="2"/>
              <a:buChar char="§"/>
            </a:pPr>
            <a:r>
              <a:rPr lang="en-US" sz="1400" dirty="0"/>
              <a:t>Azure Management Portal  /  Visual Studio / Graph API</a:t>
            </a:r>
          </a:p>
        </p:txBody>
      </p:sp>
    </p:spTree>
    <p:extLst>
      <p:ext uri="{BB962C8B-B14F-4D97-AF65-F5344CB8AC3E}">
        <p14:creationId xmlns:p14="http://schemas.microsoft.com/office/powerpoint/2010/main" val="13618159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B9535-4F65-4D4C-B369-3B31DD732FA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6</a:t>
            </a:fld>
            <a:endParaRPr lang="en-US" dirty="0"/>
          </a:p>
        </p:txBody>
      </p:sp>
      <p:sp>
        <p:nvSpPr>
          <p:cNvPr id="3" name="Text Placeholder 2">
            <a:extLst>
              <a:ext uri="{FF2B5EF4-FFF2-40B4-BE49-F238E27FC236}">
                <a16:creationId xmlns:a16="http://schemas.microsoft.com/office/drawing/2014/main" id="{E74BABB6-A300-4F35-B45B-624F4D0A5556}"/>
              </a:ext>
            </a:extLst>
          </p:cNvPr>
          <p:cNvSpPr>
            <a:spLocks noGrp="1"/>
          </p:cNvSpPr>
          <p:nvPr>
            <p:ph type="body" sz="quarter" idx="13"/>
          </p:nvPr>
        </p:nvSpPr>
        <p:spPr/>
        <p:txBody>
          <a:bodyPr/>
          <a:lstStyle/>
          <a:p>
            <a:r>
              <a:rPr lang="en-US" sz="2400" dirty="0">
                <a:latin typeface="Segoe UI Light" panose="020B0502040204020203" pitchFamily="34" charset="0"/>
                <a:cs typeface="Segoe UI Light" panose="020B0502040204020203" pitchFamily="34" charset="0"/>
              </a:rPr>
              <a:t>Core concepts : </a:t>
            </a:r>
            <a:r>
              <a:rPr lang="fr-FR" sz="2400" dirty="0"/>
              <a:t>Azure AD Application Model  - Consent Framework</a:t>
            </a:r>
          </a:p>
        </p:txBody>
      </p:sp>
      <p:sp>
        <p:nvSpPr>
          <p:cNvPr id="5" name="Rectangle 4">
            <a:extLst>
              <a:ext uri="{FF2B5EF4-FFF2-40B4-BE49-F238E27FC236}">
                <a16:creationId xmlns:a16="http://schemas.microsoft.com/office/drawing/2014/main" id="{3E9B37E1-8D49-4B72-A64B-9090DDFDF622}"/>
              </a:ext>
            </a:extLst>
          </p:cNvPr>
          <p:cNvSpPr/>
          <p:nvPr/>
        </p:nvSpPr>
        <p:spPr>
          <a:xfrm>
            <a:off x="366140" y="1577043"/>
            <a:ext cx="8320950" cy="5170646"/>
          </a:xfrm>
          <a:prstGeom prst="rect">
            <a:avLst/>
          </a:prstGeom>
        </p:spPr>
        <p:txBody>
          <a:bodyPr wrap="square">
            <a:spAutoFit/>
          </a:bodyPr>
          <a:lstStyle/>
          <a:p>
            <a:pPr marL="285750" indent="-285750" algn="l">
              <a:buFont typeface="Wingdings" panose="05000000000000000000" pitchFamily="2" charset="2"/>
              <a:buChar char="§"/>
            </a:pPr>
            <a:r>
              <a:rPr lang="en-US" sz="1600" dirty="0"/>
              <a:t>Azure AD is heavily based on a consent framework</a:t>
            </a:r>
          </a:p>
          <a:p>
            <a:pPr algn="l"/>
            <a:endParaRPr lang="en-US" sz="1600" b="1" dirty="0"/>
          </a:p>
          <a:p>
            <a:pPr marL="285750" indent="-285750" algn="l">
              <a:buFont typeface="Wingdings" panose="05000000000000000000" pitchFamily="2" charset="2"/>
              <a:buChar char="§"/>
            </a:pPr>
            <a:r>
              <a:rPr lang="en-US" sz="1600" b="1" dirty="0"/>
              <a:t>Consent is the act of granting an application access to certain resources by a user:</a:t>
            </a:r>
          </a:p>
          <a:p>
            <a:pPr marL="825475" lvl="1" indent="-285750" algn="l">
              <a:buFont typeface="Wingdings" panose="05000000000000000000" pitchFamily="2" charset="2"/>
              <a:buChar char="§"/>
            </a:pPr>
            <a:r>
              <a:rPr lang="en-US" sz="1400" b="1" dirty="0"/>
              <a:t>Cannot grant more than what a user has access to</a:t>
            </a:r>
          </a:p>
          <a:p>
            <a:pPr marL="825475" lvl="1" indent="-285750" algn="l">
              <a:buFont typeface="Wingdings" panose="05000000000000000000" pitchFamily="2" charset="2"/>
              <a:buChar char="§"/>
            </a:pPr>
            <a:r>
              <a:rPr lang="en-US" sz="1400" b="1" dirty="0"/>
              <a:t>Admin consent </a:t>
            </a:r>
            <a:r>
              <a:rPr lang="en-US" sz="1400" b="1" u="sng" dirty="0"/>
              <a:t>or</a:t>
            </a:r>
            <a:r>
              <a:rPr lang="en-US" sz="1400" b="1" dirty="0"/>
              <a:t> user consent</a:t>
            </a:r>
            <a:br>
              <a:rPr lang="en-US" sz="1400" dirty="0"/>
            </a:br>
            <a:endParaRPr lang="en-US" sz="1400" dirty="0"/>
          </a:p>
          <a:p>
            <a:pPr marL="285750" indent="-285750" algn="l">
              <a:buFont typeface="Wingdings" panose="05000000000000000000" pitchFamily="2" charset="2"/>
              <a:buChar char="§"/>
            </a:pPr>
            <a:r>
              <a:rPr lang="en-US" sz="1600" dirty="0"/>
              <a:t>Once an application is consented, </a:t>
            </a:r>
            <a:r>
              <a:rPr lang="en-US" sz="1600" b="1" dirty="0"/>
              <a:t>a service principal is created in the tenant</a:t>
            </a:r>
            <a:r>
              <a:rPr lang="en-US" sz="1600" dirty="0"/>
              <a:t>, information about the consent is stored (e.g., who consented to the app, what kind of consent, permissions granted)</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t>Single </a:t>
            </a:r>
            <a:r>
              <a:rPr lang="en-US" sz="1600" b="1" dirty="0" err="1"/>
              <a:t>Auth</a:t>
            </a:r>
            <a:r>
              <a:rPr lang="en-US" sz="1600" dirty="0" err="1"/>
              <a:t>e</a:t>
            </a:r>
            <a:r>
              <a:rPr lang="en-US" sz="1600" b="1" dirty="0" err="1"/>
              <a:t>N</a:t>
            </a:r>
            <a:r>
              <a:rPr lang="en-US" sz="1600" dirty="0" err="1"/>
              <a:t>tication</a:t>
            </a:r>
            <a:r>
              <a:rPr lang="en-US" sz="1600" dirty="0"/>
              <a:t> (</a:t>
            </a:r>
            <a:r>
              <a:rPr lang="en-US" sz="1600" dirty="0" err="1"/>
              <a:t>AuthN</a:t>
            </a:r>
            <a:r>
              <a:rPr lang="en-US" sz="1600" dirty="0"/>
              <a:t>) and </a:t>
            </a:r>
            <a:r>
              <a:rPr lang="en-US" sz="1600" b="1" dirty="0" err="1"/>
              <a:t>Auth</a:t>
            </a:r>
            <a:r>
              <a:rPr lang="en-US" sz="1600" dirty="0" err="1"/>
              <a:t>ori</a:t>
            </a:r>
            <a:r>
              <a:rPr lang="en-US" sz="1600" b="1" dirty="0" err="1"/>
              <a:t>Z</a:t>
            </a:r>
            <a:r>
              <a:rPr lang="en-US" sz="1600" dirty="0" err="1"/>
              <a:t>ation</a:t>
            </a:r>
            <a:r>
              <a:rPr lang="en-US" sz="1600" dirty="0"/>
              <a:t> (</a:t>
            </a:r>
            <a:r>
              <a:rPr lang="en-US" sz="1600" dirty="0" err="1"/>
              <a:t>AuthZ</a:t>
            </a:r>
            <a:r>
              <a:rPr lang="en-US" sz="1600" dirty="0"/>
              <a:t>) flow for apps</a:t>
            </a:r>
          </a:p>
          <a:p>
            <a:pPr marL="825475" lvl="1" indent="-285750" algn="l">
              <a:buFont typeface="Wingdings" panose="05000000000000000000" pitchFamily="2" charset="2"/>
              <a:buChar char="§"/>
            </a:pPr>
            <a:r>
              <a:rPr lang="en-US" sz="1600" dirty="0"/>
              <a:t>Azure AD Graph, Exchange, SharePoint</a:t>
            </a:r>
          </a:p>
          <a:p>
            <a:pPr marL="825475" lvl="1" indent="-285750" algn="l">
              <a:buFont typeface="Wingdings" panose="05000000000000000000" pitchFamily="2" charset="2"/>
              <a:buChar char="§"/>
            </a:pPr>
            <a:r>
              <a:rPr lang="en-US" sz="1600" dirty="0"/>
              <a:t>Device (native) apps and web apps</a:t>
            </a:r>
          </a:p>
          <a:p>
            <a:pPr marL="825475" lvl="1" indent="-285750" algn="l">
              <a:buFont typeface="Wingdings" panose="05000000000000000000" pitchFamily="2" charset="2"/>
              <a:buChar char="§"/>
            </a:pPr>
            <a:r>
              <a:rPr lang="en-US" sz="1600" dirty="0"/>
              <a:t>Admin or  end-user consent</a:t>
            </a:r>
            <a:br>
              <a:rPr lang="en-US" sz="1600" dirty="0"/>
            </a:br>
            <a:endParaRPr lang="en-US" sz="1600" dirty="0"/>
          </a:p>
          <a:p>
            <a:pPr marL="285750" indent="-285750" algn="l">
              <a:buFont typeface="Wingdings" panose="05000000000000000000" pitchFamily="2" charset="2"/>
              <a:buChar char="§"/>
            </a:pPr>
            <a:r>
              <a:rPr lang="en-US" sz="1600" dirty="0"/>
              <a:t>Use a Secure protocol</a:t>
            </a:r>
          </a:p>
          <a:p>
            <a:pPr marL="825475" lvl="1" indent="-285750" algn="l">
              <a:buFont typeface="Wingdings" panose="05000000000000000000" pitchFamily="2" charset="2"/>
              <a:buChar char="§"/>
            </a:pPr>
            <a:r>
              <a:rPr lang="en-US" sz="1600" dirty="0"/>
              <a:t>OAuth 2.0</a:t>
            </a:r>
          </a:p>
          <a:p>
            <a:pPr marL="825475" lvl="1" indent="-285750" algn="l">
              <a:buFont typeface="Wingdings" panose="05000000000000000000" pitchFamily="2" charset="2"/>
              <a:buChar char="§"/>
            </a:pPr>
            <a:r>
              <a:rPr lang="en-US" sz="1600" dirty="0"/>
              <a:t>No capturing user credentials</a:t>
            </a:r>
          </a:p>
          <a:p>
            <a:pPr marL="825475" lvl="1" indent="-285750" algn="l">
              <a:buFont typeface="Wingdings" panose="05000000000000000000" pitchFamily="2" charset="2"/>
              <a:buChar char="§"/>
            </a:pPr>
            <a:r>
              <a:rPr lang="en-US" sz="1600" dirty="0"/>
              <a:t>Fine-grained access scopes</a:t>
            </a:r>
          </a:p>
          <a:p>
            <a:pPr marL="825475" lvl="1" indent="-285750" algn="l">
              <a:buFont typeface="Wingdings" panose="05000000000000000000" pitchFamily="2" charset="2"/>
              <a:buChar char="§"/>
            </a:pPr>
            <a:r>
              <a:rPr lang="en-US" sz="1600" dirty="0"/>
              <a:t>Supports MFA and federated user sign-in</a:t>
            </a:r>
          </a:p>
          <a:p>
            <a:pPr marL="825475" lvl="1" indent="-285750" algn="l">
              <a:buFont typeface="Wingdings" panose="05000000000000000000" pitchFamily="2" charset="2"/>
              <a:buChar char="§"/>
            </a:pPr>
            <a:r>
              <a:rPr lang="en-US" sz="1600" dirty="0"/>
              <a:t>Long-term access through </a:t>
            </a:r>
            <a:r>
              <a:rPr lang="en-US" sz="1600"/>
              <a:t>refresh tokens</a:t>
            </a:r>
            <a:endParaRPr lang="en-US" sz="1600" dirty="0"/>
          </a:p>
        </p:txBody>
      </p:sp>
      <p:pic>
        <p:nvPicPr>
          <p:cNvPr id="6" name="Picture 5">
            <a:extLst>
              <a:ext uri="{FF2B5EF4-FFF2-40B4-BE49-F238E27FC236}">
                <a16:creationId xmlns:a16="http://schemas.microsoft.com/office/drawing/2014/main" id="{9949D4C3-2580-415F-81D5-1B075F1402C0}"/>
              </a:ext>
            </a:extLst>
          </p:cNvPr>
          <p:cNvPicPr>
            <a:picLocks noChangeAspect="1"/>
          </p:cNvPicPr>
          <p:nvPr/>
        </p:nvPicPr>
        <p:blipFill>
          <a:blip r:embed="rId3"/>
          <a:stretch>
            <a:fillRect/>
          </a:stretch>
        </p:blipFill>
        <p:spPr>
          <a:xfrm>
            <a:off x="8653475" y="1675153"/>
            <a:ext cx="3610442" cy="4271601"/>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580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5E2C8-11D3-449A-8A8A-64C766538C4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7</a:t>
            </a:fld>
            <a:endParaRPr lang="en-US" dirty="0"/>
          </a:p>
        </p:txBody>
      </p:sp>
      <p:sp>
        <p:nvSpPr>
          <p:cNvPr id="3" name="Text Placeholder 2">
            <a:extLst>
              <a:ext uri="{FF2B5EF4-FFF2-40B4-BE49-F238E27FC236}">
                <a16:creationId xmlns:a16="http://schemas.microsoft.com/office/drawing/2014/main" id="{3E62335D-48B3-42CD-942B-F59290F6378F}"/>
              </a:ext>
            </a:extLst>
          </p:cNvPr>
          <p:cNvSpPr>
            <a:spLocks noGrp="1"/>
          </p:cNvSpPr>
          <p:nvPr>
            <p:ph type="body" sz="quarter" idx="13"/>
          </p:nvPr>
        </p:nvSpPr>
        <p:spPr/>
        <p:txBody>
          <a:bodyPr/>
          <a:lstStyle/>
          <a:p>
            <a:r>
              <a:rPr lang="en-US" dirty="0"/>
              <a:t>Simplified provisioning flow driven by consent</a:t>
            </a:r>
            <a:endParaRPr lang="fr-FR" dirty="0"/>
          </a:p>
        </p:txBody>
      </p:sp>
      <p:pic>
        <p:nvPicPr>
          <p:cNvPr id="4" name="Picture 4" descr="https://ptgmedia.pearsoncmg.com/images/chap8_9780735696945/elementLinks/ch08fig01_alt.jpg">
            <a:extLst>
              <a:ext uri="{FF2B5EF4-FFF2-40B4-BE49-F238E27FC236}">
                <a16:creationId xmlns:a16="http://schemas.microsoft.com/office/drawing/2014/main" id="{FA9437A5-48C5-4DCD-8507-FD6C366B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08" y="2217116"/>
            <a:ext cx="4716967" cy="363206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6EF804D0-E6D2-48BC-8607-7E34EDF8ECA8}"/>
              </a:ext>
            </a:extLst>
          </p:cNvPr>
          <p:cNvSpPr txBox="1">
            <a:spLocks/>
          </p:cNvSpPr>
          <p:nvPr/>
        </p:nvSpPr>
        <p:spPr>
          <a:xfrm>
            <a:off x="5608946" y="2684041"/>
            <a:ext cx="6373504" cy="3768434"/>
          </a:xfrm>
          <a:prstGeom prst="rect">
            <a:avLst/>
          </a:prstGeom>
          <a:noFill/>
        </p:spPr>
        <p:txBody>
          <a:bodyPr vert="horz" wrap="square" lIns="146304" tIns="109728" rIns="146304" bIns="109728"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00000"/>
              </a:lnSpc>
              <a:buFont typeface="+mj-lt"/>
              <a:buAutoNum type="arabicPeriod"/>
            </a:pPr>
            <a:r>
              <a:rPr lang="en-US" sz="1400" dirty="0">
                <a:solidFill>
                  <a:schemeClr val="tx1"/>
                </a:solidFill>
                <a:latin typeface="+mn-lt"/>
              </a:rPr>
              <a:t>a user from B attempts to sign in with the app; </a:t>
            </a:r>
            <a:br>
              <a:rPr lang="en-US" sz="1400" dirty="0">
                <a:solidFill>
                  <a:schemeClr val="tx1"/>
                </a:solidFill>
                <a:latin typeface="+mn-lt"/>
              </a:rPr>
            </a:br>
            <a:endParaRPr lang="en-US" sz="1400" dirty="0">
              <a:solidFill>
                <a:schemeClr val="tx1"/>
              </a:solidFill>
              <a:latin typeface="+mn-lt"/>
            </a:endParaRPr>
          </a:p>
          <a:p>
            <a:pPr marL="342900" indent="-342900">
              <a:lnSpc>
                <a:spcPct val="100000"/>
              </a:lnSpc>
              <a:buFont typeface="+mj-lt"/>
              <a:buAutoNum type="arabicPeriod"/>
            </a:pPr>
            <a:r>
              <a:rPr lang="en-US" sz="1400" dirty="0">
                <a:solidFill>
                  <a:schemeClr val="tx1"/>
                </a:solidFill>
                <a:latin typeface="+mn-lt"/>
              </a:rPr>
              <a:t>the user credentials are acquired and verified; </a:t>
            </a:r>
            <a:br>
              <a:rPr lang="en-US" sz="1400" dirty="0">
                <a:solidFill>
                  <a:schemeClr val="tx1"/>
                </a:solidFill>
                <a:latin typeface="+mn-lt"/>
              </a:rPr>
            </a:br>
            <a:endParaRPr lang="en-US" sz="1400" dirty="0">
              <a:solidFill>
                <a:schemeClr val="tx1"/>
              </a:solidFill>
              <a:latin typeface="+mn-lt"/>
            </a:endParaRPr>
          </a:p>
          <a:p>
            <a:pPr marL="342900" indent="-342900">
              <a:lnSpc>
                <a:spcPct val="100000"/>
              </a:lnSpc>
              <a:buFont typeface="+mj-lt"/>
              <a:buAutoNum type="arabicPeriod"/>
            </a:pPr>
            <a:r>
              <a:rPr lang="en-US" sz="1400" dirty="0">
                <a:solidFill>
                  <a:schemeClr val="tx1"/>
                </a:solidFill>
                <a:latin typeface="+mn-lt"/>
              </a:rPr>
              <a:t>the user is prompted to consent for the app to gain access to tenant B; the user consents; </a:t>
            </a:r>
            <a:br>
              <a:rPr lang="en-US" sz="1400" dirty="0">
                <a:solidFill>
                  <a:schemeClr val="tx1"/>
                </a:solidFill>
                <a:latin typeface="+mn-lt"/>
              </a:rPr>
            </a:br>
            <a:endParaRPr lang="en-US" sz="1400" dirty="0">
              <a:solidFill>
                <a:schemeClr val="tx1"/>
              </a:solidFill>
              <a:latin typeface="+mn-lt"/>
            </a:endParaRPr>
          </a:p>
          <a:p>
            <a:pPr marL="342900" indent="-342900">
              <a:lnSpc>
                <a:spcPct val="100000"/>
              </a:lnSpc>
              <a:buFont typeface="+mj-lt"/>
              <a:buAutoNum type="arabicPeriod"/>
            </a:pPr>
            <a:r>
              <a:rPr lang="en-US" sz="1400" dirty="0">
                <a:solidFill>
                  <a:schemeClr val="tx1"/>
                </a:solidFill>
                <a:latin typeface="+mn-lt"/>
              </a:rPr>
              <a:t>Azure AD uses the Application object in A as a blueprint for creating a </a:t>
            </a:r>
            <a:r>
              <a:rPr lang="en-US" sz="1400" dirty="0" err="1">
                <a:solidFill>
                  <a:schemeClr val="tx1"/>
                </a:solidFill>
                <a:latin typeface="+mn-lt"/>
              </a:rPr>
              <a:t>ServicePrincipal</a:t>
            </a:r>
            <a:r>
              <a:rPr lang="en-US" sz="1400" dirty="0">
                <a:solidFill>
                  <a:schemeClr val="tx1"/>
                </a:solidFill>
                <a:latin typeface="+mn-lt"/>
              </a:rPr>
              <a:t> in B; </a:t>
            </a:r>
            <a:br>
              <a:rPr lang="en-US" sz="1400" dirty="0">
                <a:solidFill>
                  <a:schemeClr val="tx1"/>
                </a:solidFill>
                <a:latin typeface="+mn-lt"/>
              </a:rPr>
            </a:br>
            <a:endParaRPr lang="en-US" sz="1400" dirty="0">
              <a:solidFill>
                <a:schemeClr val="tx1"/>
              </a:solidFill>
              <a:latin typeface="+mn-lt"/>
            </a:endParaRPr>
          </a:p>
          <a:p>
            <a:pPr marL="342900" indent="-342900">
              <a:lnSpc>
                <a:spcPct val="100000"/>
              </a:lnSpc>
              <a:buFont typeface="+mj-lt"/>
              <a:buAutoNum type="arabicPeriod"/>
            </a:pPr>
            <a:r>
              <a:rPr lang="en-US" sz="1400" dirty="0">
                <a:solidFill>
                  <a:schemeClr val="tx1"/>
                </a:solidFill>
                <a:latin typeface="+mn-lt"/>
              </a:rPr>
              <a:t>the user receives the requested token.</a:t>
            </a:r>
          </a:p>
        </p:txBody>
      </p:sp>
    </p:spTree>
    <p:extLst>
      <p:ext uri="{BB962C8B-B14F-4D97-AF65-F5344CB8AC3E}">
        <p14:creationId xmlns:p14="http://schemas.microsoft.com/office/powerpoint/2010/main" val="18468374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0ED0F0-809E-44E9-B923-6BB31262179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E565223C-8712-4AF3-ABEB-57AF0FFC4200}"/>
              </a:ext>
            </a:extLst>
          </p:cNvPr>
          <p:cNvSpPr>
            <a:spLocks noGrp="1"/>
          </p:cNvSpPr>
          <p:nvPr>
            <p:ph type="body" sz="quarter" idx="13"/>
          </p:nvPr>
        </p:nvSpPr>
        <p:spPr/>
        <p:txBody>
          <a:bodyPr/>
          <a:lstStyle/>
          <a:p>
            <a:r>
              <a:rPr lang="fr-FR" dirty="0"/>
              <a:t>Permissions types</a:t>
            </a:r>
          </a:p>
        </p:txBody>
      </p:sp>
      <p:sp>
        <p:nvSpPr>
          <p:cNvPr id="4" name="Rectangle 3">
            <a:extLst>
              <a:ext uri="{FF2B5EF4-FFF2-40B4-BE49-F238E27FC236}">
                <a16:creationId xmlns:a16="http://schemas.microsoft.com/office/drawing/2014/main" id="{F66075FC-DEAD-4497-BC78-8107680E7311}"/>
              </a:ext>
            </a:extLst>
          </p:cNvPr>
          <p:cNvSpPr/>
          <p:nvPr/>
        </p:nvSpPr>
        <p:spPr>
          <a:xfrm>
            <a:off x="366141" y="1695096"/>
            <a:ext cx="11521314" cy="3785652"/>
          </a:xfrm>
          <a:prstGeom prst="rect">
            <a:avLst/>
          </a:prstGeom>
        </p:spPr>
        <p:txBody>
          <a:bodyPr wrap="square">
            <a:spAutoFit/>
          </a:bodyPr>
          <a:lstStyle/>
          <a:p>
            <a:pPr marL="285750" indent="-285750" algn="l">
              <a:buFont typeface="Wingdings" panose="05000000000000000000" pitchFamily="2" charset="2"/>
              <a:buChar char="§"/>
            </a:pPr>
            <a:r>
              <a:rPr lang="en-US" sz="1600" dirty="0">
                <a:solidFill>
                  <a:srgbClr val="0070C0"/>
                </a:solidFill>
              </a:rPr>
              <a:t>Delegated permissions </a:t>
            </a:r>
          </a:p>
          <a:p>
            <a:pPr marL="825475" lvl="1" indent="-285750" algn="l">
              <a:buFont typeface="Wingdings" panose="05000000000000000000" pitchFamily="2" charset="2"/>
              <a:buChar char="§"/>
            </a:pPr>
            <a:r>
              <a:rPr lang="en-US" sz="1600" b="1" dirty="0"/>
              <a:t>Used by apps that have a signed-in user present in order to make calls as that user </a:t>
            </a:r>
          </a:p>
          <a:p>
            <a:pPr marL="1365199" lvl="2" indent="-285750" algn="l">
              <a:buFont typeface="Wingdings" panose="05000000000000000000" pitchFamily="2" charset="2"/>
              <a:buChar char="§"/>
            </a:pPr>
            <a:r>
              <a:rPr lang="en-US" sz="1600" dirty="0"/>
              <a:t>App makes call on behalf of the user.</a:t>
            </a:r>
          </a:p>
          <a:p>
            <a:pPr marL="825475" lvl="1" indent="-285750" algn="l">
              <a:buFont typeface="Wingdings" panose="05000000000000000000" pitchFamily="2" charset="2"/>
              <a:buChar char="§"/>
            </a:pPr>
            <a:r>
              <a:rPr lang="en-US" sz="1600" dirty="0"/>
              <a:t>Can often be consented to by non-administrative users, but some higher-privileged permissions require admin consent</a:t>
            </a:r>
          </a:p>
          <a:p>
            <a:pPr marL="825475" lvl="1" indent="-285750" algn="l">
              <a:buFont typeface="Wingdings" panose="05000000000000000000" pitchFamily="2" charset="2"/>
              <a:buChar char="§"/>
            </a:pPr>
            <a:r>
              <a:rPr lang="en-US" sz="1600" dirty="0"/>
              <a:t>“Effective” permissions are the intersection of the User’s underlying permissions and what the application has been granted consent to do</a:t>
            </a:r>
          </a:p>
          <a:p>
            <a:pPr marL="825475" lvl="1" indent="-285750" algn="l">
              <a:buFont typeface="Wingdings" panose="05000000000000000000" pitchFamily="2" charset="2"/>
              <a:buChar char="§"/>
            </a:pPr>
            <a:r>
              <a:rPr lang="en-US" sz="1600" b="1" dirty="0"/>
              <a:t>As Known as : </a:t>
            </a:r>
            <a:r>
              <a:rPr lang="en-US" sz="1600" b="1" dirty="0">
                <a:solidFill>
                  <a:srgbClr val="0070C0"/>
                </a:solidFill>
              </a:rPr>
              <a:t>scopes</a:t>
            </a:r>
            <a:r>
              <a:rPr lang="en-US" sz="1600" b="1" dirty="0"/>
              <a:t>, OAuth2PermissionGrants, </a:t>
            </a:r>
            <a:r>
              <a:rPr lang="en-US" sz="1600" b="1" dirty="0" err="1"/>
              <a:t>App+User</a:t>
            </a:r>
            <a:r>
              <a:rPr lang="en-US" sz="1600" b="1" dirty="0"/>
              <a:t> permissions, etc.</a:t>
            </a:r>
          </a:p>
          <a:p>
            <a:pPr marL="825475" lvl="1"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solidFill>
                  <a:srgbClr val="0070C0"/>
                </a:solidFill>
              </a:rPr>
              <a:t>Application Permissions</a:t>
            </a:r>
          </a:p>
          <a:p>
            <a:pPr marL="825475" lvl="1" indent="-285750" algn="l">
              <a:buFont typeface="Wingdings" panose="05000000000000000000" pitchFamily="2" charset="2"/>
              <a:buChar char="§"/>
            </a:pPr>
            <a:r>
              <a:rPr lang="en-US" sz="1600" b="1" dirty="0"/>
              <a:t>Used by apps that run without a signed-in user present, like background services</a:t>
            </a:r>
          </a:p>
          <a:p>
            <a:pPr marL="1365199" lvl="2" indent="-285750" algn="l">
              <a:buFont typeface="Wingdings" panose="05000000000000000000" pitchFamily="2" charset="2"/>
              <a:buChar char="§"/>
            </a:pPr>
            <a:r>
              <a:rPr lang="en-US" sz="1600" dirty="0"/>
              <a:t>App is using its own identity</a:t>
            </a:r>
          </a:p>
          <a:p>
            <a:pPr marL="825475" lvl="1" indent="-285750" algn="l">
              <a:buFont typeface="Wingdings" panose="05000000000000000000" pitchFamily="2" charset="2"/>
              <a:buChar char="§"/>
            </a:pPr>
            <a:r>
              <a:rPr lang="en-US" sz="1600" dirty="0"/>
              <a:t>Application has permission to do what it was consented to- no intersection</a:t>
            </a:r>
          </a:p>
          <a:p>
            <a:pPr marL="825475" lvl="1" indent="-285750" algn="l">
              <a:buFont typeface="Wingdings" panose="05000000000000000000" pitchFamily="2" charset="2"/>
              <a:buChar char="§"/>
            </a:pPr>
            <a:r>
              <a:rPr lang="en-US" sz="1600" dirty="0"/>
              <a:t>Usually require admin consent</a:t>
            </a:r>
          </a:p>
          <a:p>
            <a:pPr marL="825475" lvl="1" indent="-285750" algn="l">
              <a:buFont typeface="Wingdings" panose="05000000000000000000" pitchFamily="2" charset="2"/>
              <a:buChar char="§"/>
            </a:pPr>
            <a:r>
              <a:rPr lang="en-US" sz="1600" b="1" dirty="0"/>
              <a:t>As Known as : </a:t>
            </a:r>
            <a:r>
              <a:rPr lang="en-US" sz="1600" b="1" dirty="0">
                <a:solidFill>
                  <a:srgbClr val="0070C0"/>
                </a:solidFill>
              </a:rPr>
              <a:t>roles</a:t>
            </a:r>
            <a:r>
              <a:rPr lang="en-US" sz="1600" b="1" dirty="0"/>
              <a:t>, </a:t>
            </a:r>
            <a:r>
              <a:rPr lang="en-US" sz="1600" b="1" dirty="0" err="1"/>
              <a:t>AppRoles</a:t>
            </a:r>
            <a:r>
              <a:rPr lang="en-US" sz="1600" b="1" dirty="0"/>
              <a:t>, </a:t>
            </a:r>
            <a:r>
              <a:rPr lang="en-US" sz="1600" b="1" dirty="0" err="1"/>
              <a:t>AppOnly</a:t>
            </a:r>
            <a:r>
              <a:rPr lang="en-US" sz="1600" b="1" dirty="0"/>
              <a:t> permissions, etc.</a:t>
            </a:r>
          </a:p>
        </p:txBody>
      </p:sp>
    </p:spTree>
    <p:extLst>
      <p:ext uri="{BB962C8B-B14F-4D97-AF65-F5344CB8AC3E}">
        <p14:creationId xmlns:p14="http://schemas.microsoft.com/office/powerpoint/2010/main" val="31140607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potx" id="{4054CF07-FAAE-4ABC-85D1-394DC9CBD244}" vid="{C0301C67-A564-49AC-BD55-E8F7BD27302E}"/>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DB029DE-2300-4347-90D8-0AB5756DB2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3.xml><?xml version="1.0" encoding="utf-8"?>
<ds:datastoreItem xmlns:ds="http://schemas.openxmlformats.org/officeDocument/2006/customXml" ds:itemID="{92140B17-0E85-40FB-904D-6E0A38E3BAB5}">
  <ds:schemaRefs>
    <ds:schemaRef ds:uri="http://purl.org/dc/elements/1.1/"/>
    <ds:schemaRef ds:uri="http://schemas.microsoft.com/office/2006/metadata/properties"/>
    <ds:schemaRef ds:uri="517b36ea-b140-47be-8d07-387acfc9083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5094</Words>
  <Application>Microsoft Office PowerPoint</Application>
  <PresentationFormat>Personnalisé</PresentationFormat>
  <Paragraphs>462</Paragraphs>
  <Slides>30</Slides>
  <Notes>14</Notes>
  <HiddenSlides>0</HiddenSlides>
  <MMClips>0</MMClips>
  <ScaleCrop>false</ScaleCrop>
  <HeadingPairs>
    <vt:vector size="6" baseType="variant">
      <vt:variant>
        <vt:lpstr>Polices utilisées</vt:lpstr>
      </vt:variant>
      <vt:variant>
        <vt:i4>12</vt:i4>
      </vt:variant>
      <vt:variant>
        <vt:lpstr>Thème</vt:lpstr>
      </vt:variant>
      <vt:variant>
        <vt:i4>6</vt:i4>
      </vt:variant>
      <vt:variant>
        <vt:lpstr>Titres des diapositives</vt:lpstr>
      </vt:variant>
      <vt:variant>
        <vt:i4>30</vt:i4>
      </vt:variant>
    </vt:vector>
  </HeadingPairs>
  <TitlesOfParts>
    <vt:vector size="48" baseType="lpstr">
      <vt:lpstr>Arial</vt:lpstr>
      <vt:lpstr>Calibri</vt:lpstr>
      <vt:lpstr>Consolas</vt:lpstr>
      <vt:lpstr>Courier New</vt:lpstr>
      <vt:lpstr>Segoe Pro Light</vt:lpstr>
      <vt:lpstr>Segoe Pro Semibold</vt:lpstr>
      <vt:lpstr>Segoe UI</vt:lpstr>
      <vt:lpstr>Segoe UI Light</vt:lpstr>
      <vt:lpstr>Segoe UI Semibold</vt:lpstr>
      <vt:lpstr>Segoe UI Semilight</vt:lpstr>
      <vt:lpstr>segoe-ui_normal</vt:lpstr>
      <vt:lpstr>Wingdings</vt:lpstr>
      <vt:lpstr>WHITE TEMPLATE</vt:lpstr>
      <vt:lpstr>1_WHITE TEMPLATE</vt:lpstr>
      <vt:lpstr>Office Theme</vt:lpstr>
      <vt:lpstr>2_TechEd 2014 Dk Blue</vt:lpstr>
      <vt:lpstr>1_5-30660_TR21_BO_CT_Template</vt:lpstr>
      <vt:lpstr>5-50033_TR23_BO_CT_Template</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